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300" r:id="rId2"/>
    <p:sldId id="309" r:id="rId3"/>
    <p:sldId id="310" r:id="rId4"/>
    <p:sldId id="311" r:id="rId5"/>
    <p:sldId id="312" r:id="rId6"/>
    <p:sldId id="313" r:id="rId7"/>
    <p:sldId id="314" r:id="rId8"/>
    <p:sldId id="315" r:id="rId9"/>
    <p:sldId id="316" r:id="rId10"/>
    <p:sldId id="319" r:id="rId11"/>
    <p:sldId id="368" r:id="rId12"/>
    <p:sldId id="320" r:id="rId13"/>
    <p:sldId id="369" r:id="rId14"/>
    <p:sldId id="322" r:id="rId15"/>
    <p:sldId id="367" r:id="rId16"/>
    <p:sldId id="324" r:id="rId17"/>
    <p:sldId id="366" r:id="rId18"/>
    <p:sldId id="365" r:id="rId19"/>
    <p:sldId id="364" r:id="rId20"/>
    <p:sldId id="363" r:id="rId21"/>
    <p:sldId id="362" r:id="rId22"/>
    <p:sldId id="326"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141F5"/>
    <a:srgbClr val="CC3300"/>
    <a:srgbClr val="B00000"/>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0360" autoAdjust="0"/>
  </p:normalViewPr>
  <p:slideViewPr>
    <p:cSldViewPr snapToGrid="0">
      <p:cViewPr>
        <p:scale>
          <a:sx n="80" d="100"/>
          <a:sy n="80" d="100"/>
        </p:scale>
        <p:origin x="-312" y="-78"/>
      </p:cViewPr>
      <p:guideLst>
        <p:guide orient="horz" pos="2160"/>
        <p:guide pos="3840"/>
      </p:guideLst>
    </p:cSldViewPr>
  </p:slideViewPr>
  <p:notesTextViewPr>
    <p:cViewPr>
      <p:scale>
        <a:sx n="3" d="2"/>
        <a:sy n="3" d="2"/>
      </p:scale>
      <p:origin x="0" y="0"/>
    </p:cViewPr>
  </p:notesTextViewPr>
  <p:sorterViewPr>
    <p:cViewPr>
      <p:scale>
        <a:sx n="33" d="100"/>
        <a:sy n="33"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09FC0-AC2F-4E44-BC09-B54101BF00C9}" type="datetimeFigureOut">
              <a:rPr lang="tr-TR" smtClean="0"/>
              <a:pPr/>
              <a:t>27.09.2018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E2289-1B04-44DF-9DA7-B18D50F6420F}" type="slidenum">
              <a:rPr lang="tr-TR" smtClean="0"/>
              <a:pPr/>
              <a:t>‹#›</a:t>
            </a:fld>
            <a:endParaRPr lang="tr-TR"/>
          </a:p>
        </p:txBody>
      </p:sp>
    </p:spTree>
    <p:extLst>
      <p:ext uri="{BB962C8B-B14F-4D97-AF65-F5344CB8AC3E}">
        <p14:creationId xmlns:p14="http://schemas.microsoft.com/office/powerpoint/2010/main" xmlns="" val="425973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CFE2289-1B04-44DF-9DA7-B18D50F6420F}" type="slidenum">
              <a:rPr lang="tr-TR" smtClean="0"/>
              <a:pPr/>
              <a:t>1</a:t>
            </a:fld>
            <a:endParaRPr lang="tr-TR"/>
          </a:p>
        </p:txBody>
      </p:sp>
    </p:spTree>
    <p:extLst>
      <p:ext uri="{BB962C8B-B14F-4D97-AF65-F5344CB8AC3E}">
        <p14:creationId xmlns:p14="http://schemas.microsoft.com/office/powerpoint/2010/main" xmlns="" val="1354016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CFE2289-1B04-44DF-9DA7-B18D50F6420F}" type="slidenum">
              <a:rPr lang="tr-TR" smtClean="0"/>
              <a:pPr/>
              <a:t>22</a:t>
            </a:fld>
            <a:endParaRPr lang="tr-TR"/>
          </a:p>
        </p:txBody>
      </p:sp>
    </p:spTree>
    <p:extLst>
      <p:ext uri="{BB962C8B-B14F-4D97-AF65-F5344CB8AC3E}">
        <p14:creationId xmlns:p14="http://schemas.microsoft.com/office/powerpoint/2010/main" xmlns="" val="135401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43CDF2-1665-4EA0-A94E-B7EAD431D510}" type="datetime1">
              <a:rPr lang="tr-TR" smtClean="0">
                <a:solidFill>
                  <a:srgbClr val="1D3641"/>
                </a:solidFill>
              </a:rPr>
              <a:pPr/>
              <a:t>27.09.2018</a:t>
            </a:fld>
            <a:endParaRPr lang="tr-TR">
              <a:solidFill>
                <a:srgbClr val="1D3641"/>
              </a:solidFill>
            </a:endParaRPr>
          </a:p>
        </p:txBody>
      </p:sp>
      <p:sp>
        <p:nvSpPr>
          <p:cNvPr id="5" name="Footer Placeholder 4"/>
          <p:cNvSpPr>
            <a:spLocks noGrp="1"/>
          </p:cNvSpPr>
          <p:nvPr>
            <p:ph type="ftr" sz="quarter" idx="11"/>
          </p:nvPr>
        </p:nvSpPr>
        <p:spPr/>
        <p:txBody>
          <a:bodyPr/>
          <a:lstStyle/>
          <a:p>
            <a:endParaRPr lang="tr-TR">
              <a:solidFill>
                <a:srgbClr val="1D3641"/>
              </a:solidFill>
            </a:endParaRPr>
          </a:p>
        </p:txBody>
      </p:sp>
      <p:sp>
        <p:nvSpPr>
          <p:cNvPr id="6" name="Slide Number Placeholder 5"/>
          <p:cNvSpPr>
            <a:spLocks noGrp="1"/>
          </p:cNvSpPr>
          <p:nvPr>
            <p:ph type="sldNum" sz="quarter" idx="12"/>
          </p:nvPr>
        </p:nvSpPr>
        <p:spPr/>
        <p:txBody>
          <a:bodyPr/>
          <a:lstStyle/>
          <a:p>
            <a:fld id="{63509104-EC5D-4E77-9BF5-104DA3C00D7F}" type="slidenum">
              <a:rPr lang="tr-TR" smtClean="0">
                <a:solidFill>
                  <a:srgbClr val="1D3641"/>
                </a:solidFill>
              </a:rPr>
              <a:pPr/>
              <a:t>‹#›</a:t>
            </a:fld>
            <a:endParaRPr lang="tr-TR">
              <a:solidFill>
                <a:srgbClr val="1D3641"/>
              </a:solidFill>
            </a:endParaRPr>
          </a:p>
        </p:txBody>
      </p:sp>
      <p:sp>
        <p:nvSpPr>
          <p:cNvPr id="113" name="Rectangle 112"/>
          <p:cNvSpPr/>
          <p:nvPr/>
        </p:nvSpPr>
        <p:spPr>
          <a:xfrm>
            <a:off x="0" y="1905000"/>
            <a:ext cx="6604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1"/>
          <p:cNvSpPr>
            <a:spLocks noGrp="1"/>
          </p:cNvSpPr>
          <p:nvPr>
            <p:ph type="ctrTitle"/>
          </p:nvPr>
        </p:nvSpPr>
        <p:spPr>
          <a:xfrm>
            <a:off x="304800" y="2130427"/>
            <a:ext cx="5892800" cy="1600327"/>
          </a:xfrm>
        </p:spPr>
        <p:txBody>
          <a:bodyPr anchor="b">
            <a:normAutofit/>
          </a:bodyPr>
          <a:lstStyle>
            <a:lvl1pPr algn="l">
              <a:defRPr sz="3600" b="1" cap="none" spc="40" baseline="0">
                <a:ln w="13335" cmpd="sng">
                  <a:solidFill>
                    <a:schemeClr val="accent1">
                      <a:lumMod val="50000"/>
                    </a:schemeClr>
                  </a:solidFill>
                  <a:prstDash val="solid"/>
                </a:ln>
                <a:solidFill>
                  <a:sysClr val="windowText" lastClr="000000"/>
                </a:solidFill>
                <a:effectLst/>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304800" y="3733800"/>
            <a:ext cx="58928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xmlns="" val="376039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967541" y="274638"/>
            <a:ext cx="9614859" cy="922114"/>
          </a:xfrm>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D464A46-C649-41B2-8CE7-824EA9315B4B}" type="datetime1">
              <a:rPr lang="tr-TR" smtClean="0">
                <a:solidFill>
                  <a:srgbClr val="1D3641"/>
                </a:solidFill>
              </a:rPr>
              <a:pPr/>
              <a:t>27.09.2018</a:t>
            </a:fld>
            <a:endParaRPr lang="tr-TR">
              <a:solidFill>
                <a:srgbClr val="1D3641"/>
              </a:solidFill>
            </a:endParaRPr>
          </a:p>
        </p:txBody>
      </p:sp>
      <p:sp>
        <p:nvSpPr>
          <p:cNvPr id="5" name="Footer Placeholder 4"/>
          <p:cNvSpPr>
            <a:spLocks noGrp="1"/>
          </p:cNvSpPr>
          <p:nvPr>
            <p:ph type="ftr" sz="quarter" idx="11"/>
          </p:nvPr>
        </p:nvSpPr>
        <p:spPr/>
        <p:txBody>
          <a:bodyPr/>
          <a:lstStyle/>
          <a:p>
            <a:endParaRPr lang="tr-TR">
              <a:solidFill>
                <a:srgbClr val="1D3641"/>
              </a:solidFill>
            </a:endParaRPr>
          </a:p>
        </p:txBody>
      </p:sp>
      <p:sp>
        <p:nvSpPr>
          <p:cNvPr id="6" name="Slide Number Placeholder 5"/>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7649000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95" name="Title 94"/>
          <p:cNvSpPr>
            <a:spLocks noGrp="1"/>
          </p:cNvSpPr>
          <p:nvPr>
            <p:ph type="title"/>
          </p:nvPr>
        </p:nvSpPr>
        <p:spPr>
          <a:xfrm>
            <a:off x="2351584" y="413048"/>
            <a:ext cx="9332416" cy="855712"/>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C95D37BA-3B0D-4DE9-A38C-F5BD2998FDDC}" type="datetime1">
              <a:rPr lang="tr-TR" smtClean="0">
                <a:solidFill>
                  <a:srgbClr val="1D3641"/>
                </a:solidFill>
              </a:rPr>
              <a:pPr/>
              <a:t>27.09.2018</a:t>
            </a:fld>
            <a:endParaRPr lang="tr-TR">
              <a:solidFill>
                <a:srgbClr val="1D3641"/>
              </a:solidFill>
            </a:endParaRPr>
          </a:p>
        </p:txBody>
      </p:sp>
      <p:sp>
        <p:nvSpPr>
          <p:cNvPr id="91" name="Footer Placeholder 90"/>
          <p:cNvSpPr>
            <a:spLocks noGrp="1"/>
          </p:cNvSpPr>
          <p:nvPr>
            <p:ph type="ftr" sz="quarter" idx="11"/>
          </p:nvPr>
        </p:nvSpPr>
        <p:spPr/>
        <p:txBody>
          <a:bodyPr/>
          <a:lstStyle/>
          <a:p>
            <a:endParaRPr lang="tr-TR">
              <a:solidFill>
                <a:srgbClr val="1D3641"/>
              </a:solidFill>
            </a:endParaRPr>
          </a:p>
        </p:txBody>
      </p:sp>
      <p:sp>
        <p:nvSpPr>
          <p:cNvPr id="92" name="Slide Number Placeholder 91"/>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2910729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871531" y="274638"/>
            <a:ext cx="9710869" cy="922114"/>
          </a:xfrm>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2624AFA4-5585-4102-BE87-CA858296EFC8}" type="datetime1">
              <a:rPr lang="tr-TR" smtClean="0">
                <a:solidFill>
                  <a:srgbClr val="1D3641"/>
                </a:solidFill>
              </a:rPr>
              <a:pPr/>
              <a:t>27.09.2018</a:t>
            </a:fld>
            <a:endParaRPr lang="tr-TR">
              <a:solidFill>
                <a:srgbClr val="1D3641"/>
              </a:solidFill>
            </a:endParaRPr>
          </a:p>
        </p:txBody>
      </p:sp>
      <p:sp>
        <p:nvSpPr>
          <p:cNvPr id="6" name="Footer Placeholder 5"/>
          <p:cNvSpPr>
            <a:spLocks noGrp="1"/>
          </p:cNvSpPr>
          <p:nvPr>
            <p:ph type="ftr" sz="quarter" idx="11"/>
          </p:nvPr>
        </p:nvSpPr>
        <p:spPr/>
        <p:txBody>
          <a:bodyPr/>
          <a:lstStyle/>
          <a:p>
            <a:endParaRPr lang="tr-TR">
              <a:solidFill>
                <a:srgbClr val="1D3641"/>
              </a:solidFill>
            </a:endParaRPr>
          </a:p>
        </p:txBody>
      </p:sp>
      <p:sp>
        <p:nvSpPr>
          <p:cNvPr id="7" name="Slide Number Placeholder 6"/>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82821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967541" y="274638"/>
            <a:ext cx="9614859" cy="850106"/>
          </a:xfrm>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1" y="1535113"/>
            <a:ext cx="5386917" cy="639762"/>
          </a:xfrm>
        </p:spPr>
        <p:txBody>
          <a:bodyPr anchor="b">
            <a:no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6193370" y="1535113"/>
            <a:ext cx="5389033" cy="639762"/>
          </a:xfrm>
        </p:spPr>
        <p:txBody>
          <a:bodyPr anchor="b">
            <a:no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C47FF1BF-AD64-490B-8FBA-FE894355A059}" type="datetime1">
              <a:rPr lang="tr-TR" smtClean="0">
                <a:solidFill>
                  <a:srgbClr val="1D3641"/>
                </a:solidFill>
              </a:rPr>
              <a:pPr/>
              <a:t>27.09.2018</a:t>
            </a:fld>
            <a:endParaRPr lang="tr-TR">
              <a:solidFill>
                <a:srgbClr val="1D3641"/>
              </a:solidFill>
            </a:endParaRPr>
          </a:p>
        </p:txBody>
      </p:sp>
      <p:sp>
        <p:nvSpPr>
          <p:cNvPr id="8" name="Footer Placeholder 7"/>
          <p:cNvSpPr>
            <a:spLocks noGrp="1"/>
          </p:cNvSpPr>
          <p:nvPr>
            <p:ph type="ftr" sz="quarter" idx="11"/>
          </p:nvPr>
        </p:nvSpPr>
        <p:spPr/>
        <p:txBody>
          <a:bodyPr/>
          <a:lstStyle/>
          <a:p>
            <a:endParaRPr lang="tr-TR">
              <a:solidFill>
                <a:srgbClr val="1D3641"/>
              </a:solidFill>
            </a:endParaRPr>
          </a:p>
        </p:txBody>
      </p:sp>
      <p:sp>
        <p:nvSpPr>
          <p:cNvPr id="9" name="Slide Number Placeholder 8"/>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21902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67541" y="274638"/>
            <a:ext cx="9614859" cy="850106"/>
          </a:xfrm>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64438F83-DC3A-4B02-BDD5-BB051D28844A}" type="datetime1">
              <a:rPr lang="tr-TR" smtClean="0">
                <a:solidFill>
                  <a:srgbClr val="1D3641"/>
                </a:solidFill>
              </a:rPr>
              <a:pPr/>
              <a:t>27.09.2018</a:t>
            </a:fld>
            <a:endParaRPr lang="tr-TR">
              <a:solidFill>
                <a:srgbClr val="1D3641"/>
              </a:solidFill>
            </a:endParaRPr>
          </a:p>
        </p:txBody>
      </p:sp>
      <p:sp>
        <p:nvSpPr>
          <p:cNvPr id="4" name="Footer Placeholder 3"/>
          <p:cNvSpPr>
            <a:spLocks noGrp="1"/>
          </p:cNvSpPr>
          <p:nvPr>
            <p:ph type="ftr" sz="quarter" idx="11"/>
          </p:nvPr>
        </p:nvSpPr>
        <p:spPr/>
        <p:txBody>
          <a:bodyPr/>
          <a:lstStyle/>
          <a:p>
            <a:endParaRPr lang="tr-TR">
              <a:solidFill>
                <a:srgbClr val="1D3641"/>
              </a:solidFill>
            </a:endParaRPr>
          </a:p>
        </p:txBody>
      </p:sp>
      <p:sp>
        <p:nvSpPr>
          <p:cNvPr id="5" name="Slide Number Placeholder 4"/>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1507410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5D37-E8F4-4AEE-B68A-87D5D0C645F3}" type="datetime1">
              <a:rPr lang="tr-TR" smtClean="0">
                <a:solidFill>
                  <a:srgbClr val="1D3641"/>
                </a:solidFill>
              </a:rPr>
              <a:pPr/>
              <a:t>27.09.2018</a:t>
            </a:fld>
            <a:endParaRPr lang="tr-TR">
              <a:solidFill>
                <a:srgbClr val="1D3641"/>
              </a:solidFill>
            </a:endParaRPr>
          </a:p>
        </p:txBody>
      </p:sp>
      <p:sp>
        <p:nvSpPr>
          <p:cNvPr id="3" name="Footer Placeholder 2"/>
          <p:cNvSpPr>
            <a:spLocks noGrp="1"/>
          </p:cNvSpPr>
          <p:nvPr>
            <p:ph type="ftr" sz="quarter" idx="11"/>
          </p:nvPr>
        </p:nvSpPr>
        <p:spPr/>
        <p:txBody>
          <a:bodyPr/>
          <a:lstStyle/>
          <a:p>
            <a:endParaRPr lang="tr-TR">
              <a:solidFill>
                <a:srgbClr val="1D3641"/>
              </a:solidFill>
            </a:endParaRPr>
          </a:p>
        </p:txBody>
      </p:sp>
      <p:sp>
        <p:nvSpPr>
          <p:cNvPr id="4" name="Slide Number Placeholder 3"/>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375957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73052"/>
            <a:ext cx="7315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2A9852A-144D-4F4E-BCF7-D389B103D8F3}" type="datetime1">
              <a:rPr lang="tr-TR" smtClean="0">
                <a:solidFill>
                  <a:srgbClr val="1D3641"/>
                </a:solidFill>
              </a:rPr>
              <a:pPr/>
              <a:t>27.09.2018</a:t>
            </a:fld>
            <a:endParaRPr lang="tr-TR">
              <a:solidFill>
                <a:srgbClr val="1D3641"/>
              </a:solidFill>
            </a:endParaRPr>
          </a:p>
        </p:txBody>
      </p:sp>
      <p:sp>
        <p:nvSpPr>
          <p:cNvPr id="6" name="Footer Placeholder 5"/>
          <p:cNvSpPr>
            <a:spLocks noGrp="1"/>
          </p:cNvSpPr>
          <p:nvPr>
            <p:ph type="ftr" sz="quarter" idx="11"/>
          </p:nvPr>
        </p:nvSpPr>
        <p:spPr/>
        <p:txBody>
          <a:bodyPr/>
          <a:lstStyle/>
          <a:p>
            <a:endParaRPr lang="tr-TR">
              <a:solidFill>
                <a:srgbClr val="1D3641"/>
              </a:solidFill>
            </a:endParaRPr>
          </a:p>
        </p:txBody>
      </p:sp>
      <p:sp>
        <p:nvSpPr>
          <p:cNvPr id="7" name="Slide Number Placeholder 6"/>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
        <p:nvSpPr>
          <p:cNvPr id="2" name="Title 1"/>
          <p:cNvSpPr>
            <a:spLocks noGrp="1"/>
          </p:cNvSpPr>
          <p:nvPr>
            <p:ph type="title"/>
          </p:nvPr>
        </p:nvSpPr>
        <p:spPr>
          <a:xfrm>
            <a:off x="203200" y="1901952"/>
            <a:ext cx="316992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ysClr val="windowText" lastClr="000000"/>
                  </a:solidFill>
                  <a:prstDash val="solid"/>
                </a:ln>
                <a:solidFill>
                  <a:sysClr val="windowText" lastClr="000000"/>
                </a:solidFill>
                <a:effectLst>
                  <a:glow rad="53100">
                    <a:schemeClr val="accent6">
                      <a:satMod val="180000"/>
                      <a:alpha val="30000"/>
                    </a:schemeClr>
                  </a:glow>
                </a:effectLst>
                <a:latin typeface="+mj-lt"/>
                <a:ea typeface="+mj-ea"/>
                <a:cs typeface="+mj-cs"/>
              </a:defRPr>
            </a:lvl1pPr>
          </a:lstStyle>
          <a:p>
            <a:r>
              <a:rPr lang="tr-TR" dirty="0" smtClean="0"/>
              <a:t>Asıl başlık stili için tıklatın</a:t>
            </a:r>
            <a:endParaRPr lang="en-US" dirty="0"/>
          </a:p>
        </p:txBody>
      </p:sp>
      <p:sp>
        <p:nvSpPr>
          <p:cNvPr id="4" name="Text Placeholder 3"/>
          <p:cNvSpPr>
            <a:spLocks noGrp="1"/>
          </p:cNvSpPr>
          <p:nvPr>
            <p:ph type="body" sz="half" idx="2"/>
          </p:nvPr>
        </p:nvSpPr>
        <p:spPr>
          <a:xfrm>
            <a:off x="203200" y="3273552"/>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xmlns="" val="316155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lı Resim">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1BDACB-0FE0-4754-90F0-D63FCF48B9FC}" type="datetime1">
              <a:rPr lang="tr-TR" smtClean="0">
                <a:solidFill>
                  <a:srgbClr val="1D3641"/>
                </a:solidFill>
              </a:rPr>
              <a:pPr/>
              <a:t>27.09.2018</a:t>
            </a:fld>
            <a:endParaRPr lang="tr-TR">
              <a:solidFill>
                <a:srgbClr val="1D3641"/>
              </a:solidFill>
            </a:endParaRPr>
          </a:p>
        </p:txBody>
      </p:sp>
      <p:sp>
        <p:nvSpPr>
          <p:cNvPr id="6" name="Footer Placeholder 5"/>
          <p:cNvSpPr>
            <a:spLocks noGrp="1"/>
          </p:cNvSpPr>
          <p:nvPr>
            <p:ph type="ftr" sz="quarter" idx="11"/>
          </p:nvPr>
        </p:nvSpPr>
        <p:spPr/>
        <p:txBody>
          <a:bodyPr/>
          <a:lstStyle/>
          <a:p>
            <a:endParaRPr lang="tr-TR">
              <a:solidFill>
                <a:srgbClr val="1D3641"/>
              </a:solidFill>
            </a:endParaRPr>
          </a:p>
        </p:txBody>
      </p:sp>
      <p:sp>
        <p:nvSpPr>
          <p:cNvPr id="7" name="Slide Number Placeholder 6"/>
          <p:cNvSpPr>
            <a:spLocks noGrp="1"/>
          </p:cNvSpPr>
          <p:nvPr>
            <p:ph type="sldNum" sz="quarter" idx="12"/>
          </p:nvPr>
        </p:nvSpPr>
        <p:spPr/>
        <p:txBody>
          <a:bodyPr/>
          <a:lstStyle/>
          <a:p>
            <a:fld id="{C4A16349-F6DA-4BEA-9A08-D03C97B1F4B3}" type="slidenum">
              <a:rPr lang="tr-TR" smtClean="0">
                <a:solidFill>
                  <a:srgbClr val="1D3641"/>
                </a:solidFill>
              </a:rPr>
              <a:pPr/>
              <a:t>‹#›</a:t>
            </a:fld>
            <a:endParaRPr lang="tr-TR">
              <a:solidFill>
                <a:srgbClr val="1D3641"/>
              </a:solidFill>
            </a:endParaRPr>
          </a:p>
        </p:txBody>
      </p:sp>
      <p:sp>
        <p:nvSpPr>
          <p:cNvPr id="2" name="Title 1"/>
          <p:cNvSpPr>
            <a:spLocks noGrp="1"/>
          </p:cNvSpPr>
          <p:nvPr>
            <p:ph type="title"/>
          </p:nvPr>
        </p:nvSpPr>
        <p:spPr>
          <a:xfrm>
            <a:off x="207264" y="1905000"/>
            <a:ext cx="3169920" cy="1371600"/>
          </a:xfrm>
        </p:spPr>
        <p:txBody>
          <a:bodyPr anchor="b">
            <a:normAutofit/>
          </a:bodyPr>
          <a:lstStyle>
            <a:lvl1pPr algn="l">
              <a:defRPr sz="2600" b="1" cap="none" spc="20" baseline="0">
                <a:ln w="12700" cmpd="sng">
                  <a:solidFill>
                    <a:sysClr val="windowText" lastClr="000000"/>
                  </a:solidFill>
                  <a:prstDash val="solid"/>
                </a:ln>
                <a:solidFill>
                  <a:sysClr val="windowText" lastClr="000000"/>
                </a:solidFill>
                <a:effectLst>
                  <a:glow rad="53100">
                    <a:schemeClr val="accent6">
                      <a:satMod val="180000"/>
                      <a:alpha val="30000"/>
                    </a:schemeClr>
                  </a:glow>
                </a:effectLst>
              </a:defRPr>
            </a:lvl1pPr>
          </a:lstStyle>
          <a:p>
            <a:r>
              <a:rPr lang="tr-TR" dirty="0" smtClean="0"/>
              <a:t>Asıl başlık stili için tıklatın</a:t>
            </a:r>
            <a:endParaRPr lang="en-US" dirty="0"/>
          </a:p>
        </p:txBody>
      </p:sp>
      <p:sp>
        <p:nvSpPr>
          <p:cNvPr id="4" name="Text Placeholder 3"/>
          <p:cNvSpPr>
            <a:spLocks noGrp="1"/>
          </p:cNvSpPr>
          <p:nvPr>
            <p:ph type="body" sz="half" idx="2"/>
          </p:nvPr>
        </p:nvSpPr>
        <p:spPr>
          <a:xfrm>
            <a:off x="203200" y="3276600"/>
            <a:ext cx="316992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xmlns="" val="263655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90" name="Rectangle 189"/>
          <p:cNvSpPr/>
          <p:nvPr/>
        </p:nvSpPr>
        <p:spPr>
          <a:xfrm>
            <a:off x="143339" y="137160"/>
            <a:ext cx="11826240" cy="6583680"/>
          </a:xfrm>
          <a:prstGeom prst="rect">
            <a:avLst/>
          </a:prstGeom>
          <a:noFill/>
          <a:ln w="19050" cmpd="sng">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w Cen MT"/>
            </a:endParaRPr>
          </a:p>
        </p:txBody>
      </p:sp>
      <p:sp>
        <p:nvSpPr>
          <p:cNvPr id="2" name="Title Placeholder 1"/>
          <p:cNvSpPr>
            <a:spLocks noGrp="1"/>
          </p:cNvSpPr>
          <p:nvPr>
            <p:ph type="title"/>
          </p:nvPr>
        </p:nvSpPr>
        <p:spPr>
          <a:xfrm>
            <a:off x="2447595" y="274638"/>
            <a:ext cx="9134805" cy="1143000"/>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09600" y="6312410"/>
            <a:ext cx="2844800" cy="365125"/>
          </a:xfrm>
          <a:prstGeom prst="rect">
            <a:avLst/>
          </a:prstGeom>
        </p:spPr>
        <p:txBody>
          <a:bodyPr vert="horz" lIns="91440" tIns="45720" rIns="91440" bIns="45720" rtlCol="0" anchor="ctr"/>
          <a:lstStyle>
            <a:lvl1pPr algn="l">
              <a:defRPr sz="1200">
                <a:solidFill>
                  <a:schemeClr val="tx2"/>
                </a:solidFill>
              </a:defRPr>
            </a:lvl1pPr>
          </a:lstStyle>
          <a:p>
            <a:fld id="{D79DE063-07DE-4D46-B65D-A90D027A7FAD}" type="datetime1">
              <a:rPr lang="tr-TR" smtClean="0">
                <a:solidFill>
                  <a:srgbClr val="1D3641"/>
                </a:solidFill>
              </a:rPr>
              <a:pPr/>
              <a:t>27.09.2018</a:t>
            </a:fld>
            <a:endParaRPr lang="tr-TR">
              <a:solidFill>
                <a:srgbClr val="1D3641"/>
              </a:solidFill>
            </a:endParaRPr>
          </a:p>
        </p:txBody>
      </p:sp>
      <p:sp>
        <p:nvSpPr>
          <p:cNvPr id="5" name="Footer Placeholder 4"/>
          <p:cNvSpPr>
            <a:spLocks noGrp="1"/>
          </p:cNvSpPr>
          <p:nvPr>
            <p:ph type="ftr" sz="quarter" idx="3"/>
          </p:nvPr>
        </p:nvSpPr>
        <p:spPr>
          <a:xfrm>
            <a:off x="3774832" y="6312410"/>
            <a:ext cx="464234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1D3641"/>
              </a:solidFill>
            </a:endParaRPr>
          </a:p>
        </p:txBody>
      </p:sp>
      <p:sp>
        <p:nvSpPr>
          <p:cNvPr id="6" name="Slide Number Placeholder 5"/>
          <p:cNvSpPr>
            <a:spLocks noGrp="1"/>
          </p:cNvSpPr>
          <p:nvPr>
            <p:ph type="sldNum" sz="quarter" idx="4"/>
          </p:nvPr>
        </p:nvSpPr>
        <p:spPr>
          <a:xfrm>
            <a:off x="8737600" y="6312410"/>
            <a:ext cx="2844800" cy="365125"/>
          </a:xfrm>
          <a:prstGeom prst="rect">
            <a:avLst/>
          </a:prstGeom>
        </p:spPr>
        <p:txBody>
          <a:bodyPr vert="horz" lIns="91440" tIns="45720" rIns="91440" bIns="45720" rtlCol="0" anchor="ctr"/>
          <a:lstStyle>
            <a:lvl1pPr algn="r">
              <a:defRPr sz="1200">
                <a:solidFill>
                  <a:schemeClr val="tx2"/>
                </a:solidFill>
              </a:defRPr>
            </a:lvl1pPr>
          </a:lstStyle>
          <a:p>
            <a:fld id="{63509104-EC5D-4E77-9BF5-104DA3C00D7F}" type="slidenum">
              <a:rPr lang="tr-TR" smtClean="0">
                <a:solidFill>
                  <a:srgbClr val="1D3641"/>
                </a:solidFill>
              </a:rPr>
              <a:pPr/>
              <a:t>‹#›</a:t>
            </a:fld>
            <a:endParaRPr lang="tr-TR">
              <a:solidFill>
                <a:srgbClr val="1D3641"/>
              </a:solidFill>
            </a:endParaRPr>
          </a:p>
        </p:txBody>
      </p:sp>
    </p:spTree>
    <p:extLst>
      <p:ext uri="{BB962C8B-B14F-4D97-AF65-F5344CB8AC3E}">
        <p14:creationId xmlns:p14="http://schemas.microsoft.com/office/powerpoint/2010/main" xmlns="" val="3729456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tabLst>
          <a:tab pos="3830638" algn="l"/>
        </a:tabLst>
        <a:defRPr sz="3600" b="1" kern="1200" cap="none" spc="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Slayt Numarası Yer Tutucusu"/>
          <p:cNvSpPr>
            <a:spLocks noGrp="1"/>
          </p:cNvSpPr>
          <p:nvPr>
            <p:ph type="sldNum" sz="quarter" idx="12"/>
          </p:nvPr>
        </p:nvSpPr>
        <p:spPr/>
        <p:txBody>
          <a:bodyPr/>
          <a:lstStyle/>
          <a:p>
            <a:fld id="{C4A16349-F6DA-4BEA-9A08-D03C97B1F4B3}" type="slidenum">
              <a:rPr lang="tr-TR" b="1" smtClean="0">
                <a:solidFill>
                  <a:srgbClr val="1D3641"/>
                </a:solidFill>
              </a:rPr>
              <a:pPr/>
              <a:t>1</a:t>
            </a:fld>
            <a:endParaRPr lang="tr-TR" b="1" dirty="0">
              <a:solidFill>
                <a:srgbClr val="1D3641"/>
              </a:solidFill>
            </a:endParaRPr>
          </a:p>
        </p:txBody>
      </p:sp>
      <p:pic>
        <p:nvPicPr>
          <p:cNvPr id="1028" name="Picture 4" descr="jöh ile ilgili görsel sonucu"/>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Sketch/>
                    </a14:imgEffect>
                    <a14:imgEffect>
                      <a14:sharpenSoften amount="-4000"/>
                    </a14:imgEffect>
                  </a14:imgLayer>
                </a14:imgProps>
              </a:ext>
              <a:ext uri="{28A0092B-C50C-407E-A947-70E740481C1C}">
                <a14:useLocalDpi xmlns:a14="http://schemas.microsoft.com/office/drawing/2010/main" xmlns="" val="0"/>
              </a:ext>
            </a:extLst>
          </a:blip>
          <a:srcRect/>
          <a:stretch>
            <a:fillRect/>
          </a:stretch>
        </p:blipFill>
        <p:spPr bwMode="auto">
          <a:xfrm>
            <a:off x="182880" y="1031921"/>
            <a:ext cx="11780520" cy="5662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p:nvPr/>
        </p:nvPicPr>
        <p:blipFill rotWithShape="1">
          <a:blip r:embed="rId5"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3" name="Metin kutusu 2"/>
          <p:cNvSpPr txBox="1"/>
          <p:nvPr/>
        </p:nvSpPr>
        <p:spPr>
          <a:xfrm>
            <a:off x="6805480" y="1409239"/>
            <a:ext cx="5157920" cy="2308324"/>
          </a:xfrm>
          <a:prstGeom prst="rect">
            <a:avLst/>
          </a:prstGeom>
          <a:noFill/>
        </p:spPr>
        <p:txBody>
          <a:bodyPr wrap="square" rtlCol="0">
            <a:spAutoFit/>
          </a:bodyPr>
          <a:lstStyle/>
          <a:p>
            <a:pPr algn="ctr"/>
            <a:r>
              <a:rPr lang="tr-TR" sz="3600" dirty="0" smtClean="0">
                <a:solidFill>
                  <a:srgbClr val="B00000"/>
                </a:solidFill>
                <a:latin typeface="Arial Black" panose="020B0A04020102020204" pitchFamily="34" charset="0"/>
              </a:rPr>
              <a:t>2018’de Türkiye’nin Güvenlik Alanındaki</a:t>
            </a:r>
          </a:p>
          <a:p>
            <a:pPr algn="ctr"/>
            <a:r>
              <a:rPr lang="tr-TR" sz="3600" dirty="0" smtClean="0">
                <a:solidFill>
                  <a:srgbClr val="B00000"/>
                </a:solidFill>
                <a:latin typeface="Arial Black" panose="020B0A04020102020204" pitchFamily="34" charset="0"/>
              </a:rPr>
              <a:t> Risk ve Tehdit Öncelikleri</a:t>
            </a:r>
            <a:endParaRPr lang="tr-TR" sz="3600" dirty="0">
              <a:solidFill>
                <a:srgbClr val="B0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10</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10242" name="Picture 2" descr="dünya haritasında türkiye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600" y="1031920"/>
            <a:ext cx="11834314" cy="56863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8 Oval"/>
          <p:cNvSpPr/>
          <p:nvPr/>
        </p:nvSpPr>
        <p:spPr>
          <a:xfrm>
            <a:off x="6671129" y="2478315"/>
            <a:ext cx="731520" cy="378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10 Oval"/>
          <p:cNvSpPr/>
          <p:nvPr/>
        </p:nvSpPr>
        <p:spPr>
          <a:xfrm>
            <a:off x="6435997" y="2269309"/>
            <a:ext cx="1449977" cy="822959"/>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11 Oval"/>
          <p:cNvSpPr/>
          <p:nvPr/>
        </p:nvSpPr>
        <p:spPr>
          <a:xfrm>
            <a:off x="2673894" y="1825171"/>
            <a:ext cx="6923316" cy="161979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accent5">
                  <a:lumMod val="50000"/>
                </a:schemeClr>
              </a:solidFill>
            </a:endParaRPr>
          </a:p>
        </p:txBody>
      </p:sp>
      <p:sp>
        <p:nvSpPr>
          <p:cNvPr id="10" name="12 Metin kutusu"/>
          <p:cNvSpPr txBox="1"/>
          <p:nvPr/>
        </p:nvSpPr>
        <p:spPr>
          <a:xfrm>
            <a:off x="9450796" y="2075906"/>
            <a:ext cx="304892" cy="400110"/>
          </a:xfrm>
          <a:prstGeom prst="rect">
            <a:avLst/>
          </a:prstGeom>
          <a:noFill/>
        </p:spPr>
        <p:txBody>
          <a:bodyPr wrap="none" rtlCol="0">
            <a:spAutoFit/>
          </a:bodyPr>
          <a:lstStyle/>
          <a:p>
            <a:r>
              <a:rPr lang="tr-TR" sz="2000" b="1" dirty="0" smtClean="0">
                <a:solidFill>
                  <a:schemeClr val="accent5">
                    <a:lumMod val="50000"/>
                  </a:schemeClr>
                </a:solidFill>
              </a:rPr>
              <a:t>3</a:t>
            </a:r>
            <a:endParaRPr lang="tr-TR" sz="2000" b="1" dirty="0">
              <a:solidFill>
                <a:schemeClr val="accent5">
                  <a:lumMod val="50000"/>
                </a:schemeClr>
              </a:solidFill>
            </a:endParaRPr>
          </a:p>
        </p:txBody>
      </p:sp>
      <p:sp>
        <p:nvSpPr>
          <p:cNvPr id="11" name="13 Metin kutusu"/>
          <p:cNvSpPr txBox="1"/>
          <p:nvPr/>
        </p:nvSpPr>
        <p:spPr>
          <a:xfrm>
            <a:off x="7687310" y="2102028"/>
            <a:ext cx="308098" cy="400110"/>
          </a:xfrm>
          <a:prstGeom prst="rect">
            <a:avLst/>
          </a:prstGeom>
          <a:noFill/>
        </p:spPr>
        <p:txBody>
          <a:bodyPr wrap="none" rtlCol="0">
            <a:spAutoFit/>
          </a:bodyPr>
          <a:lstStyle/>
          <a:p>
            <a:r>
              <a:rPr lang="tr-TR" sz="2000" b="1" dirty="0" smtClean="0">
                <a:solidFill>
                  <a:schemeClr val="accent4">
                    <a:lumMod val="75000"/>
                  </a:schemeClr>
                </a:solidFill>
              </a:rPr>
              <a:t>2</a:t>
            </a:r>
            <a:endParaRPr lang="tr-TR" sz="2000" b="1" dirty="0">
              <a:solidFill>
                <a:schemeClr val="accent4">
                  <a:lumMod val="75000"/>
                </a:schemeClr>
              </a:solidFill>
            </a:endParaRPr>
          </a:p>
        </p:txBody>
      </p:sp>
      <p:sp>
        <p:nvSpPr>
          <p:cNvPr id="12" name="14 Metin kutusu"/>
          <p:cNvSpPr txBox="1"/>
          <p:nvPr/>
        </p:nvSpPr>
        <p:spPr>
          <a:xfrm>
            <a:off x="7111453" y="2180405"/>
            <a:ext cx="271228" cy="400110"/>
          </a:xfrm>
          <a:prstGeom prst="rect">
            <a:avLst/>
          </a:prstGeom>
          <a:noFill/>
        </p:spPr>
        <p:txBody>
          <a:bodyPr wrap="none" rtlCol="0">
            <a:spAutoFit/>
          </a:bodyPr>
          <a:lstStyle/>
          <a:p>
            <a:r>
              <a:rPr lang="tr-TR" sz="2000" b="1" dirty="0" smtClean="0">
                <a:solidFill>
                  <a:srgbClr val="FF0000"/>
                </a:solidFill>
              </a:rPr>
              <a:t>1</a:t>
            </a:r>
            <a:endParaRPr lang="tr-TR" sz="2000" b="1" dirty="0">
              <a:solidFill>
                <a:srgbClr val="FF0000"/>
              </a:solidFill>
            </a:endParaRPr>
          </a:p>
        </p:txBody>
      </p:sp>
      <p:sp>
        <p:nvSpPr>
          <p:cNvPr id="16" name="15 Metin kutusu"/>
          <p:cNvSpPr txBox="1"/>
          <p:nvPr/>
        </p:nvSpPr>
        <p:spPr>
          <a:xfrm>
            <a:off x="143600" y="4414189"/>
            <a:ext cx="11834314" cy="2308324"/>
          </a:xfrm>
          <a:prstGeom prst="rect">
            <a:avLst/>
          </a:prstGeom>
          <a:solidFill>
            <a:schemeClr val="bg1">
              <a:alpha val="66000"/>
            </a:schemeClr>
          </a:solidFill>
        </p:spPr>
        <p:txBody>
          <a:bodyPr wrap="square" rtlCol="0">
            <a:spAutoFit/>
          </a:bodyPr>
          <a:lstStyle/>
          <a:p>
            <a:r>
              <a:rPr lang="tr-TR" sz="1600" b="1" dirty="0" smtClean="0">
                <a:latin typeface="Arial Black" panose="020B0A04020102020204" pitchFamily="34" charset="0"/>
              </a:rPr>
              <a:t>Türkiye’ye yönelik risk ve tehditler olasılık ve etki derecelerine göre üç risk ve tehdit halkasına ayrılmıştır.</a:t>
            </a:r>
          </a:p>
          <a:p>
            <a:endParaRPr lang="tr-TR" sz="1600" b="1" dirty="0" smtClean="0">
              <a:latin typeface="Arial Black" panose="020B0A04020102020204" pitchFamily="34" charset="0"/>
            </a:endParaRPr>
          </a:p>
          <a:p>
            <a:r>
              <a:rPr lang="tr-TR" sz="1600" b="1" dirty="0" smtClean="0">
                <a:solidFill>
                  <a:srgbClr val="FF0000"/>
                </a:solidFill>
                <a:latin typeface="Arial Black" panose="020B0A04020102020204" pitchFamily="34" charset="0"/>
              </a:rPr>
              <a:t>Birinci Halka     : Türkiye’nin içinde ve/veya Türkiye’yi yakından ve doğrudan etkileyen</a:t>
            </a:r>
          </a:p>
          <a:p>
            <a:endParaRPr lang="tr-TR" sz="1600" b="1" dirty="0" smtClean="0">
              <a:latin typeface="Arial Black" panose="020B0A04020102020204" pitchFamily="34" charset="0"/>
            </a:endParaRPr>
          </a:p>
          <a:p>
            <a:r>
              <a:rPr lang="tr-TR" sz="1600" b="1" dirty="0" smtClean="0">
                <a:solidFill>
                  <a:srgbClr val="336600"/>
                </a:solidFill>
                <a:latin typeface="Arial Black" panose="020B0A04020102020204" pitchFamily="34" charset="0"/>
              </a:rPr>
              <a:t>İkinci Halka       : Türkiye’nin yakın çevresinde olup yakından ve doğrudan ilgilendiren</a:t>
            </a:r>
          </a:p>
          <a:p>
            <a:endParaRPr lang="tr-TR" sz="1600" b="1" dirty="0" smtClean="0">
              <a:latin typeface="Arial Black" panose="020B0A04020102020204" pitchFamily="34" charset="0"/>
            </a:endParaRPr>
          </a:p>
          <a:p>
            <a:r>
              <a:rPr lang="tr-TR" sz="1600" b="1" dirty="0" smtClean="0">
                <a:solidFill>
                  <a:schemeClr val="accent5">
                    <a:lumMod val="50000"/>
                  </a:schemeClr>
                </a:solidFill>
                <a:latin typeface="Arial Black" panose="020B0A04020102020204" pitchFamily="34" charset="0"/>
              </a:rPr>
              <a:t>Üçüncü Halka    </a:t>
            </a:r>
            <a:r>
              <a:rPr lang="tr-TR" sz="1600" b="1" dirty="0">
                <a:solidFill>
                  <a:schemeClr val="accent5">
                    <a:lumMod val="50000"/>
                  </a:schemeClr>
                </a:solidFill>
                <a:latin typeface="Arial Black" panose="020B0A04020102020204" pitchFamily="34" charset="0"/>
              </a:rPr>
              <a:t>: </a:t>
            </a:r>
            <a:r>
              <a:rPr lang="tr-TR" sz="1600" b="1" dirty="0" smtClean="0">
                <a:solidFill>
                  <a:schemeClr val="accent5">
                    <a:lumMod val="50000"/>
                  </a:schemeClr>
                </a:solidFill>
                <a:latin typeface="Arial Black" panose="020B0A04020102020204" pitchFamily="34" charset="0"/>
              </a:rPr>
              <a:t>Türkiye’ye yansımaları olabilecek Türkiye’nin ilgi alanında olanlar</a:t>
            </a:r>
          </a:p>
          <a:p>
            <a:endParaRPr lang="tr-TR" sz="1600" b="1" dirty="0">
              <a:latin typeface="Arial Black" panose="020B0A04020102020204" pitchFamily="34" charset="0"/>
            </a:endParaRPr>
          </a:p>
        </p:txBody>
      </p:sp>
    </p:spTree>
    <p:extLst>
      <p:ext uri="{BB962C8B-B14F-4D97-AF65-F5344CB8AC3E}">
        <p14:creationId xmlns:p14="http://schemas.microsoft.com/office/powerpoint/2010/main" xmlns="" val="424164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11</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12</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10242" name="Picture 2" descr="dünya haritasında türkiye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600" y="1031920"/>
            <a:ext cx="11834314" cy="568638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11 Oval"/>
          <p:cNvSpPr/>
          <p:nvPr/>
        </p:nvSpPr>
        <p:spPr>
          <a:xfrm>
            <a:off x="2673894" y="1825171"/>
            <a:ext cx="6923316" cy="1619795"/>
          </a:xfrm>
          <a:prstGeom prst="ellipse">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chemeClr val="accent5">
                  <a:lumMod val="50000"/>
                </a:schemeClr>
              </a:solidFill>
            </a:endParaRPr>
          </a:p>
        </p:txBody>
      </p:sp>
      <p:sp>
        <p:nvSpPr>
          <p:cNvPr id="10" name="12 Metin kutusu"/>
          <p:cNvSpPr txBox="1"/>
          <p:nvPr/>
        </p:nvSpPr>
        <p:spPr>
          <a:xfrm>
            <a:off x="9450796" y="2075906"/>
            <a:ext cx="304892" cy="400110"/>
          </a:xfrm>
          <a:prstGeom prst="rect">
            <a:avLst/>
          </a:prstGeom>
          <a:noFill/>
        </p:spPr>
        <p:txBody>
          <a:bodyPr wrap="none" rtlCol="0">
            <a:spAutoFit/>
          </a:bodyPr>
          <a:lstStyle/>
          <a:p>
            <a:r>
              <a:rPr lang="tr-TR" sz="2000" b="1" dirty="0" smtClean="0">
                <a:solidFill>
                  <a:schemeClr val="accent5">
                    <a:lumMod val="50000"/>
                  </a:schemeClr>
                </a:solidFill>
              </a:rPr>
              <a:t>3</a:t>
            </a:r>
            <a:endParaRPr lang="tr-TR" sz="2000" b="1" dirty="0">
              <a:solidFill>
                <a:schemeClr val="accent5">
                  <a:lumMod val="50000"/>
                </a:schemeClr>
              </a:solidFill>
            </a:endParaRPr>
          </a:p>
        </p:txBody>
      </p:sp>
      <p:sp>
        <p:nvSpPr>
          <p:cNvPr id="13" name="9 Metin kutusu"/>
          <p:cNvSpPr txBox="1"/>
          <p:nvPr/>
        </p:nvSpPr>
        <p:spPr>
          <a:xfrm>
            <a:off x="4327072" y="5216323"/>
            <a:ext cx="3961148" cy="1077218"/>
          </a:xfrm>
          <a:prstGeom prst="rect">
            <a:avLst/>
          </a:prstGeom>
          <a:solidFill>
            <a:schemeClr val="bg1">
              <a:alpha val="56000"/>
            </a:schemeClr>
          </a:solidFill>
        </p:spPr>
        <p:txBody>
          <a:bodyPr wrap="none" rtlCol="0">
            <a:spAutoFit/>
          </a:bodyPr>
          <a:lstStyle/>
          <a:p>
            <a:pPr algn="ctr"/>
            <a:r>
              <a:rPr lang="tr-TR" sz="3200" b="1" i="1" dirty="0" smtClean="0">
                <a:solidFill>
                  <a:schemeClr val="accent5">
                    <a:lumMod val="75000"/>
                  </a:schemeClr>
                </a:solidFill>
                <a:effectLst>
                  <a:outerShdw blurRad="38100" dist="38100" dir="2700000" algn="tl">
                    <a:srgbClr val="000000">
                      <a:alpha val="43137"/>
                    </a:srgbClr>
                  </a:outerShdw>
                </a:effectLst>
              </a:rPr>
              <a:t>ÜÇÜNCÜ </a:t>
            </a:r>
          </a:p>
          <a:p>
            <a:pPr algn="ctr"/>
            <a:r>
              <a:rPr lang="tr-TR" sz="3200" b="1" i="1" dirty="0" smtClean="0">
                <a:solidFill>
                  <a:schemeClr val="accent5">
                    <a:lumMod val="75000"/>
                  </a:schemeClr>
                </a:solidFill>
                <a:effectLst>
                  <a:outerShdw blurRad="38100" dist="38100" dir="2700000" algn="tl">
                    <a:srgbClr val="000000">
                      <a:alpha val="43137"/>
                    </a:srgbClr>
                  </a:outerShdw>
                </a:effectLst>
              </a:rPr>
              <a:t>Risk ve Tehdit Halkası</a:t>
            </a:r>
            <a:endParaRPr lang="tr-TR" sz="3200" b="1" i="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261707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13</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14</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10242" name="Picture 2" descr="dünya haritasında türkiye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600" y="1031920"/>
            <a:ext cx="11834314" cy="568638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9 Metin kutusu"/>
          <p:cNvSpPr txBox="1"/>
          <p:nvPr/>
        </p:nvSpPr>
        <p:spPr>
          <a:xfrm>
            <a:off x="4327072" y="5216323"/>
            <a:ext cx="3961148" cy="1077218"/>
          </a:xfrm>
          <a:prstGeom prst="rect">
            <a:avLst/>
          </a:prstGeom>
          <a:solidFill>
            <a:schemeClr val="bg1">
              <a:alpha val="56000"/>
            </a:schemeClr>
          </a:solidFill>
        </p:spPr>
        <p:txBody>
          <a:bodyPr wrap="none" rtlCol="0">
            <a:spAutoFit/>
          </a:bodyPr>
          <a:lstStyle/>
          <a:p>
            <a:pPr algn="ctr"/>
            <a:r>
              <a:rPr lang="tr-TR" sz="3200" b="1" i="1" dirty="0">
                <a:solidFill>
                  <a:schemeClr val="accent4">
                    <a:lumMod val="50000"/>
                  </a:schemeClr>
                </a:solidFill>
                <a:effectLst>
                  <a:outerShdw blurRad="38100" dist="38100" dir="2700000" algn="tl">
                    <a:srgbClr val="000000">
                      <a:alpha val="43137"/>
                    </a:srgbClr>
                  </a:outerShdw>
                </a:effectLst>
              </a:rPr>
              <a:t>İKİNCİ</a:t>
            </a:r>
          </a:p>
          <a:p>
            <a:pPr algn="ctr"/>
            <a:r>
              <a:rPr lang="tr-TR" sz="3200" b="1" i="1" dirty="0">
                <a:solidFill>
                  <a:srgbClr val="336600"/>
                </a:solidFill>
                <a:effectLst>
                  <a:outerShdw blurRad="38100" dist="38100" dir="2700000" algn="tl">
                    <a:srgbClr val="000000">
                      <a:alpha val="43137"/>
                    </a:srgbClr>
                  </a:outerShdw>
                </a:effectLst>
              </a:rPr>
              <a:t>Risk ve Tehdit Halkası</a:t>
            </a:r>
          </a:p>
        </p:txBody>
      </p:sp>
      <p:sp>
        <p:nvSpPr>
          <p:cNvPr id="8" name="10 Oval"/>
          <p:cNvSpPr/>
          <p:nvPr/>
        </p:nvSpPr>
        <p:spPr>
          <a:xfrm>
            <a:off x="6254935" y="2303417"/>
            <a:ext cx="1449977" cy="822959"/>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accent4">
                  <a:lumMod val="75000"/>
                </a:schemeClr>
              </a:solidFill>
            </a:endParaRPr>
          </a:p>
        </p:txBody>
      </p:sp>
      <p:sp>
        <p:nvSpPr>
          <p:cNvPr id="11" name="7 Metin kutusu"/>
          <p:cNvSpPr txBox="1"/>
          <p:nvPr/>
        </p:nvSpPr>
        <p:spPr>
          <a:xfrm>
            <a:off x="7706612" y="2350509"/>
            <a:ext cx="405880" cy="646331"/>
          </a:xfrm>
          <a:prstGeom prst="rect">
            <a:avLst/>
          </a:prstGeom>
          <a:noFill/>
        </p:spPr>
        <p:txBody>
          <a:bodyPr wrap="none" rtlCol="0">
            <a:spAutoFit/>
          </a:bodyPr>
          <a:lstStyle/>
          <a:p>
            <a:r>
              <a:rPr lang="tr-TR" sz="3600" b="1" dirty="0" smtClean="0">
                <a:solidFill>
                  <a:schemeClr val="accent4">
                    <a:lumMod val="75000"/>
                  </a:schemeClr>
                </a:solidFill>
              </a:rPr>
              <a:t>2</a:t>
            </a:r>
            <a:endParaRPr lang="tr-TR" sz="3600" b="1" dirty="0">
              <a:solidFill>
                <a:schemeClr val="accent4">
                  <a:lumMod val="75000"/>
                </a:schemeClr>
              </a:solidFill>
            </a:endParaRPr>
          </a:p>
        </p:txBody>
      </p:sp>
    </p:spTree>
    <p:extLst>
      <p:ext uri="{BB962C8B-B14F-4D97-AF65-F5344CB8AC3E}">
        <p14:creationId xmlns:p14="http://schemas.microsoft.com/office/powerpoint/2010/main" xmlns="" val="1527333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15</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16</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10242" name="Picture 2" descr="dünya haritasında türkiye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600" y="1031920"/>
            <a:ext cx="11834314" cy="568638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9 Metin kutusu"/>
          <p:cNvSpPr txBox="1"/>
          <p:nvPr/>
        </p:nvSpPr>
        <p:spPr>
          <a:xfrm>
            <a:off x="4327072" y="5216323"/>
            <a:ext cx="3961148" cy="1077218"/>
          </a:xfrm>
          <a:prstGeom prst="rect">
            <a:avLst/>
          </a:prstGeom>
          <a:solidFill>
            <a:schemeClr val="bg1">
              <a:alpha val="56000"/>
            </a:schemeClr>
          </a:solidFill>
        </p:spPr>
        <p:txBody>
          <a:bodyPr wrap="none" rtlCol="0">
            <a:spAutoFit/>
          </a:bodyPr>
          <a:lstStyle/>
          <a:p>
            <a:pPr algn="ctr"/>
            <a:r>
              <a:rPr lang="tr-TR" sz="3200" b="1" i="1" dirty="0">
                <a:solidFill>
                  <a:srgbClr val="FF0000"/>
                </a:solidFill>
                <a:effectLst>
                  <a:outerShdw blurRad="38100" dist="38100" dir="2700000" algn="tl">
                    <a:srgbClr val="000000">
                      <a:alpha val="43137"/>
                    </a:srgbClr>
                  </a:outerShdw>
                </a:effectLst>
              </a:rPr>
              <a:t>BİRİNCİ </a:t>
            </a:r>
          </a:p>
          <a:p>
            <a:pPr algn="ctr"/>
            <a:r>
              <a:rPr lang="tr-TR" sz="3200" b="1" i="1" dirty="0">
                <a:solidFill>
                  <a:srgbClr val="FF0000"/>
                </a:solidFill>
                <a:effectLst>
                  <a:outerShdw blurRad="38100" dist="38100" dir="2700000" algn="tl">
                    <a:srgbClr val="000000">
                      <a:alpha val="43137"/>
                    </a:srgbClr>
                  </a:outerShdw>
                </a:effectLst>
              </a:rPr>
              <a:t>Risk ve Tehdit Halkası</a:t>
            </a:r>
          </a:p>
        </p:txBody>
      </p:sp>
      <p:sp>
        <p:nvSpPr>
          <p:cNvPr id="9" name="8 Oval"/>
          <p:cNvSpPr/>
          <p:nvPr/>
        </p:nvSpPr>
        <p:spPr>
          <a:xfrm>
            <a:off x="6664243" y="2468879"/>
            <a:ext cx="731520" cy="3788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7 Metin kutusu"/>
          <p:cNvSpPr txBox="1"/>
          <p:nvPr/>
        </p:nvSpPr>
        <p:spPr>
          <a:xfrm>
            <a:off x="7162786" y="2010848"/>
            <a:ext cx="338554" cy="646331"/>
          </a:xfrm>
          <a:prstGeom prst="rect">
            <a:avLst/>
          </a:prstGeom>
          <a:noFill/>
        </p:spPr>
        <p:txBody>
          <a:bodyPr wrap="none" rtlCol="0">
            <a:spAutoFit/>
          </a:bodyPr>
          <a:lstStyle/>
          <a:p>
            <a:r>
              <a:rPr lang="tr-TR" sz="3600" b="1" dirty="0" smtClean="0">
                <a:solidFill>
                  <a:srgbClr val="FF0000"/>
                </a:solidFill>
              </a:rPr>
              <a:t>1</a:t>
            </a:r>
            <a:endParaRPr lang="tr-TR" sz="3600" b="1" dirty="0">
              <a:solidFill>
                <a:srgbClr val="FF0000"/>
              </a:solidFill>
            </a:endParaRPr>
          </a:p>
        </p:txBody>
      </p:sp>
    </p:spTree>
    <p:extLst>
      <p:ext uri="{BB962C8B-B14F-4D97-AF65-F5344CB8AC3E}">
        <p14:creationId xmlns:p14="http://schemas.microsoft.com/office/powerpoint/2010/main" xmlns="" val="3987905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17</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18</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19</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2</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7" name="3 Metin kutusu"/>
          <p:cNvSpPr txBox="1"/>
          <p:nvPr/>
        </p:nvSpPr>
        <p:spPr>
          <a:xfrm>
            <a:off x="457200" y="4183468"/>
            <a:ext cx="11249526" cy="2308324"/>
          </a:xfrm>
          <a:prstGeom prst="rect">
            <a:avLst/>
          </a:prstGeom>
          <a:solidFill>
            <a:schemeClr val="accent2">
              <a:lumMod val="40000"/>
              <a:lumOff val="60000"/>
              <a:alpha val="51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latin typeface="Arial Black" panose="020B0A04020102020204" pitchFamily="34" charset="0"/>
              </a:rPr>
              <a:t>Türkiye’ye yönelik risk ve tehditlerin olasılık ve etki dereceleri belirlenirken 2017’deki;</a:t>
            </a:r>
          </a:p>
          <a:p>
            <a:endParaRPr lang="tr-TR" b="1" dirty="0" smtClean="0">
              <a:latin typeface="Arial Black" panose="020B0A04020102020204" pitchFamily="34" charset="0"/>
            </a:endParaRPr>
          </a:p>
          <a:p>
            <a:pPr>
              <a:buFont typeface="Wingdings" pitchFamily="2" charset="2"/>
              <a:buChar char="Ø"/>
            </a:pPr>
            <a:r>
              <a:rPr lang="tr-TR" b="1" dirty="0" smtClean="0">
                <a:latin typeface="Arial Black" panose="020B0A04020102020204" pitchFamily="34" charset="0"/>
              </a:rPr>
              <a:t> Uluslararası güvenilir kuruluş ve örgütlerin yıllık periyodik raporları (endeksler),</a:t>
            </a:r>
          </a:p>
          <a:p>
            <a:pPr>
              <a:buFontTx/>
              <a:buChar char="-"/>
            </a:pPr>
            <a:endParaRPr lang="tr-TR" b="1" dirty="0" smtClean="0">
              <a:latin typeface="Arial Black" panose="020B0A04020102020204" pitchFamily="34" charset="0"/>
            </a:endParaRPr>
          </a:p>
          <a:p>
            <a:pPr algn="just">
              <a:buFont typeface="Wingdings" pitchFamily="2" charset="2"/>
              <a:buChar char="Ø"/>
            </a:pPr>
            <a:r>
              <a:rPr lang="tr-TR" b="1" dirty="0" smtClean="0">
                <a:latin typeface="Arial Black" panose="020B0A04020102020204" pitchFamily="34" charset="0"/>
              </a:rPr>
              <a:t> Türkiye’nin maruz kaldığı saldırılar ile karşılığında icra ettiği operasyonları içeren milli rapor ve    değerlendirmeler, dikkate alınarak analiz yapılmış ve 2018’e ilişkin öngörülerde bulunulmuştur.</a:t>
            </a:r>
          </a:p>
          <a:p>
            <a:endParaRPr lang="tr-TR" b="1" dirty="0">
              <a:latin typeface="Arial Black" panose="020B0A04020102020204" pitchFamily="34" charset="0"/>
            </a:endParaRPr>
          </a:p>
        </p:txBody>
      </p:sp>
      <p:pic>
        <p:nvPicPr>
          <p:cNvPr id="2050" name="Picture 2" descr="dünya haritası ve türkiye ile ilgili görsel sonucu"/>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Cement/>
                    </a14:imgEffect>
                  </a14:imgLayer>
                </a14:imgProps>
              </a:ext>
              <a:ext uri="{28A0092B-C50C-407E-A947-70E740481C1C}">
                <a14:useLocalDpi xmlns:a14="http://schemas.microsoft.com/office/drawing/2010/main" xmlns="" val="0"/>
              </a:ext>
            </a:extLst>
          </a:blip>
          <a:srcRect/>
          <a:stretch>
            <a:fillRect/>
          </a:stretch>
        </p:blipFill>
        <p:spPr bwMode="auto">
          <a:xfrm>
            <a:off x="4528258" y="1093069"/>
            <a:ext cx="3035969" cy="30359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377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20</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fld id="{C4A16349-F6DA-4BEA-9A08-D03C97B1F4B3}" type="slidenum">
              <a:rPr lang="tr-TR" smtClean="0">
                <a:solidFill>
                  <a:srgbClr val="1D3641"/>
                </a:solidFill>
              </a:rPr>
              <a:pPr/>
              <a:t>21</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Slayt Numarası Yer Tutucusu"/>
          <p:cNvSpPr>
            <a:spLocks noGrp="1"/>
          </p:cNvSpPr>
          <p:nvPr>
            <p:ph type="sldNum" sz="quarter" idx="12"/>
          </p:nvPr>
        </p:nvSpPr>
        <p:spPr/>
        <p:txBody>
          <a:bodyPr/>
          <a:lstStyle/>
          <a:p>
            <a:fld id="{C4A16349-F6DA-4BEA-9A08-D03C97B1F4B3}" type="slidenum">
              <a:rPr lang="tr-TR" b="1" smtClean="0">
                <a:solidFill>
                  <a:srgbClr val="1D3641"/>
                </a:solidFill>
              </a:rPr>
              <a:pPr/>
              <a:t>22</a:t>
            </a:fld>
            <a:endParaRPr lang="tr-TR" b="1" dirty="0">
              <a:solidFill>
                <a:srgbClr val="1D3641"/>
              </a:solidFill>
            </a:endParaRPr>
          </a:p>
        </p:txBody>
      </p:sp>
      <p:pic>
        <p:nvPicPr>
          <p:cNvPr id="1028" name="Picture 4" descr="jöh ile ilgili görsel sonucu"/>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encilSketch/>
                    </a14:imgEffect>
                    <a14:imgEffect>
                      <a14:sharpenSoften amount="-4000"/>
                    </a14:imgEffect>
                  </a14:imgLayer>
                </a14:imgProps>
              </a:ext>
              <a:ext uri="{28A0092B-C50C-407E-A947-70E740481C1C}">
                <a14:useLocalDpi xmlns:a14="http://schemas.microsoft.com/office/drawing/2010/main" xmlns="" val="0"/>
              </a:ext>
            </a:extLst>
          </a:blip>
          <a:srcRect/>
          <a:stretch>
            <a:fillRect/>
          </a:stretch>
        </p:blipFill>
        <p:spPr bwMode="auto">
          <a:xfrm>
            <a:off x="182880" y="1031921"/>
            <a:ext cx="11780520" cy="566211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p:nvPr/>
        </p:nvPicPr>
        <p:blipFill rotWithShape="1">
          <a:blip r:embed="rId5"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3" name="Metin kutusu 2"/>
          <p:cNvSpPr txBox="1"/>
          <p:nvPr/>
        </p:nvSpPr>
        <p:spPr>
          <a:xfrm>
            <a:off x="6805480" y="1409239"/>
            <a:ext cx="5157920" cy="2308324"/>
          </a:xfrm>
          <a:prstGeom prst="rect">
            <a:avLst/>
          </a:prstGeom>
          <a:noFill/>
        </p:spPr>
        <p:txBody>
          <a:bodyPr wrap="square" rtlCol="0">
            <a:spAutoFit/>
          </a:bodyPr>
          <a:lstStyle/>
          <a:p>
            <a:pPr algn="ctr"/>
            <a:r>
              <a:rPr lang="tr-TR" sz="3600" dirty="0" smtClean="0">
                <a:solidFill>
                  <a:srgbClr val="B00000"/>
                </a:solidFill>
                <a:latin typeface="Arial Black" panose="020B0A04020102020204" pitchFamily="34" charset="0"/>
              </a:rPr>
              <a:t>2018’de Türkiye’nin Güvenlik Alanındaki</a:t>
            </a:r>
          </a:p>
          <a:p>
            <a:pPr algn="ctr"/>
            <a:r>
              <a:rPr lang="tr-TR" sz="3600" dirty="0" smtClean="0">
                <a:solidFill>
                  <a:srgbClr val="B00000"/>
                </a:solidFill>
                <a:latin typeface="Arial Black" panose="020B0A04020102020204" pitchFamily="34" charset="0"/>
              </a:rPr>
              <a:t> Risk ve Tehdit Öncelikleri</a:t>
            </a:r>
            <a:endParaRPr lang="tr-TR" sz="3600" dirty="0">
              <a:solidFill>
                <a:srgbClr val="B00000"/>
              </a:solidFill>
              <a:latin typeface="Arial Black" panose="020B0A04020102020204" pitchFamily="34" charset="0"/>
            </a:endParaRPr>
          </a:p>
        </p:txBody>
      </p:sp>
    </p:spTree>
    <p:extLst>
      <p:ext uri="{BB962C8B-B14F-4D97-AF65-F5344CB8AC3E}">
        <p14:creationId xmlns:p14="http://schemas.microsoft.com/office/powerpoint/2010/main" xmlns="" val="2809688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3</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750" t="10445" r="18500" b="5334"/>
          <a:stretch/>
        </p:blipFill>
        <p:spPr bwMode="auto">
          <a:xfrm>
            <a:off x="228600" y="1828734"/>
            <a:ext cx="5093828" cy="39080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Metin kutusu"/>
          <p:cNvSpPr txBox="1"/>
          <p:nvPr/>
        </p:nvSpPr>
        <p:spPr>
          <a:xfrm>
            <a:off x="5367197" y="1643696"/>
            <a:ext cx="6230983" cy="4278094"/>
          </a:xfrm>
          <a:prstGeom prst="rect">
            <a:avLst/>
          </a:prstGeom>
          <a:noFill/>
        </p:spPr>
        <p:txBody>
          <a:bodyPr wrap="square" rtlCol="0">
            <a:spAutoFit/>
          </a:bodyPr>
          <a:lstStyle/>
          <a:p>
            <a:pPr algn="just"/>
            <a:r>
              <a:rPr lang="tr-TR" sz="1600" b="1" dirty="0" smtClean="0">
                <a:latin typeface="Arial Black" panose="020B0A04020102020204" pitchFamily="34" charset="0"/>
              </a:rPr>
              <a:t>Amerikan Dış İlişkiler Konseyinin</a:t>
            </a:r>
            <a:r>
              <a:rPr lang="tr-TR" sz="1600" b="1" dirty="0" smtClean="0">
                <a:solidFill>
                  <a:srgbClr val="B00000"/>
                </a:solidFill>
                <a:latin typeface="Arial Black" panose="020B0A04020102020204" pitchFamily="34" charset="0"/>
              </a:rPr>
              <a:t> </a:t>
            </a:r>
            <a:r>
              <a:rPr lang="tr-TR" sz="1600" b="1" dirty="0" smtClean="0">
                <a:solidFill>
                  <a:srgbClr val="4141F5"/>
                </a:solidFill>
                <a:latin typeface="Arial Black" panose="020B0A04020102020204" pitchFamily="34" charset="0"/>
              </a:rPr>
              <a:t>(</a:t>
            </a:r>
            <a:r>
              <a:rPr lang="tr-TR" sz="1600" b="1" dirty="0" err="1" smtClean="0">
                <a:solidFill>
                  <a:srgbClr val="4141F5"/>
                </a:solidFill>
                <a:latin typeface="Arial Black" panose="020B0A04020102020204" pitchFamily="34" charset="0"/>
              </a:rPr>
              <a:t>Council</a:t>
            </a:r>
            <a:r>
              <a:rPr lang="tr-TR" sz="1600" b="1" dirty="0" smtClean="0">
                <a:solidFill>
                  <a:srgbClr val="4141F5"/>
                </a:solidFill>
                <a:latin typeface="Arial Black" panose="020B0A04020102020204" pitchFamily="34" charset="0"/>
              </a:rPr>
              <a:t> of </a:t>
            </a:r>
            <a:r>
              <a:rPr lang="tr-TR" sz="1600" b="1" dirty="0" err="1" smtClean="0">
                <a:solidFill>
                  <a:srgbClr val="4141F5"/>
                </a:solidFill>
                <a:latin typeface="Arial Black" panose="020B0A04020102020204" pitchFamily="34" charset="0"/>
              </a:rPr>
              <a:t>Foreign</a:t>
            </a:r>
            <a:r>
              <a:rPr lang="tr-TR" sz="1600" b="1" dirty="0" smtClean="0">
                <a:solidFill>
                  <a:srgbClr val="4141F5"/>
                </a:solidFill>
                <a:latin typeface="Arial Black" panose="020B0A04020102020204" pitchFamily="34" charset="0"/>
              </a:rPr>
              <a:t> </a:t>
            </a:r>
            <a:r>
              <a:rPr lang="tr-TR" sz="1600" b="1" dirty="0" err="1" smtClean="0">
                <a:solidFill>
                  <a:srgbClr val="4141F5"/>
                </a:solidFill>
                <a:latin typeface="Arial Black" panose="020B0A04020102020204" pitchFamily="34" charset="0"/>
              </a:rPr>
              <a:t>Relations</a:t>
            </a:r>
            <a:r>
              <a:rPr lang="tr-TR" sz="1600" b="1" dirty="0" smtClean="0">
                <a:solidFill>
                  <a:srgbClr val="4141F5"/>
                </a:solidFill>
                <a:latin typeface="Arial Black" panose="020B0A04020102020204" pitchFamily="34" charset="0"/>
              </a:rPr>
              <a:t>-CFR) "Kriz ve Çatışmaların Önlenmesi Öncelikleri"</a:t>
            </a:r>
            <a:r>
              <a:rPr lang="tr-TR" sz="1600" b="1" dirty="0" smtClean="0">
                <a:solidFill>
                  <a:srgbClr val="B00000"/>
                </a:solidFill>
                <a:latin typeface="Arial Black" panose="020B0A04020102020204" pitchFamily="34" charset="0"/>
              </a:rPr>
              <a:t> </a:t>
            </a:r>
            <a:r>
              <a:rPr lang="tr-TR" sz="1600" b="1" dirty="0" smtClean="0">
                <a:latin typeface="Arial Black" panose="020B0A04020102020204" pitchFamily="34" charset="0"/>
              </a:rPr>
              <a:t>adıyla yayımladığı yıllık raporda Türkiye siyasi ve güvenlik alanındaki iki tespitle 2018’de en riskli  ülkeler arasında gösterilmektedir.</a:t>
            </a:r>
          </a:p>
          <a:p>
            <a:pPr algn="just"/>
            <a:endParaRPr lang="tr-TR" sz="1600" b="1" dirty="0" smtClean="0">
              <a:latin typeface="Arial Black" panose="020B0A04020102020204" pitchFamily="34" charset="0"/>
            </a:endParaRPr>
          </a:p>
          <a:p>
            <a:pPr algn="just"/>
            <a:r>
              <a:rPr lang="tr-TR" sz="1600" b="1" dirty="0" smtClean="0">
                <a:solidFill>
                  <a:srgbClr val="4141F5"/>
                </a:solidFill>
                <a:latin typeface="Arial Black" panose="020B0A04020102020204" pitchFamily="34" charset="0"/>
              </a:rPr>
              <a:t>Raporda Türkiye ile ilgili değerlendirmeler şunlardır:</a:t>
            </a:r>
          </a:p>
          <a:p>
            <a:pPr algn="just"/>
            <a:endParaRPr lang="tr-TR" sz="1600" b="1" dirty="0" smtClean="0">
              <a:latin typeface="Arial Black" panose="020B0A04020102020204" pitchFamily="34" charset="0"/>
            </a:endParaRPr>
          </a:p>
          <a:p>
            <a:pPr algn="just">
              <a:buFont typeface="Wingdings" pitchFamily="2" charset="2"/>
              <a:buChar char="Ø"/>
            </a:pPr>
            <a:r>
              <a:rPr lang="tr-TR" sz="1600" b="1" dirty="0" smtClean="0">
                <a:latin typeface="Arial Black" panose="020B0A04020102020204" pitchFamily="34" charset="0"/>
              </a:rPr>
              <a:t> Türkiye içinde ve Türkiye’ye komşu                   ülkelerde  Türkiye ile değişik Kürt silahlı gruplar arasındaki şiddetin yoğunlaşması, </a:t>
            </a:r>
          </a:p>
          <a:p>
            <a:pPr algn="just"/>
            <a:endParaRPr lang="tr-TR" sz="1600" b="1" dirty="0" smtClean="0">
              <a:latin typeface="Arial Black" panose="020B0A04020102020204" pitchFamily="34" charset="0"/>
            </a:endParaRPr>
          </a:p>
          <a:p>
            <a:pPr algn="just">
              <a:buFont typeface="Wingdings" pitchFamily="2" charset="2"/>
              <a:buChar char="Ø"/>
            </a:pPr>
            <a:r>
              <a:rPr lang="tr-TR" sz="1600" b="1" dirty="0">
                <a:latin typeface="Arial Black" panose="020B0A04020102020204" pitchFamily="34" charset="0"/>
              </a:rPr>
              <a:t> </a:t>
            </a:r>
            <a:r>
              <a:rPr lang="tr-TR" sz="1600" b="1" dirty="0" smtClean="0">
                <a:latin typeface="Arial Black" panose="020B0A04020102020204" pitchFamily="34" charset="0"/>
              </a:rPr>
              <a:t>Türkiye’de otoriterliğin giderek büyümesinden kaynaklanan artan politik istikrarsızlık,</a:t>
            </a:r>
          </a:p>
          <a:p>
            <a:pPr algn="just"/>
            <a:endParaRPr lang="tr-TR" sz="1600" b="1" dirty="0">
              <a:latin typeface="Arial Black" panose="020B0A04020102020204" pitchFamily="34" charset="0"/>
            </a:endParaRPr>
          </a:p>
          <a:p>
            <a:pPr algn="just">
              <a:buFont typeface="Wingdings" pitchFamily="2" charset="2"/>
              <a:buChar char="Ø"/>
            </a:pPr>
            <a:r>
              <a:rPr lang="tr-TR" sz="1600" b="1" dirty="0" smtClean="0">
                <a:latin typeface="Arial Black" panose="020B0A04020102020204" pitchFamily="34" charset="0"/>
              </a:rPr>
              <a:t> Yunanistan ve Türkiye arasında Akdeniz doğusunda anlaşmazlık yaratan bölgelerde çatışma ihtimali.</a:t>
            </a:r>
            <a:endParaRPr lang="tr-TR" sz="1600" b="1" dirty="0">
              <a:latin typeface="Arial Black" panose="020B0A04020102020204" pitchFamily="34" charset="0"/>
            </a:endParaRPr>
          </a:p>
        </p:txBody>
      </p:sp>
    </p:spTree>
    <p:extLst>
      <p:ext uri="{BB962C8B-B14F-4D97-AF65-F5344CB8AC3E}">
        <p14:creationId xmlns:p14="http://schemas.microsoft.com/office/powerpoint/2010/main" xmlns="" val="1693072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4</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6" name="7 Metin kutusu"/>
          <p:cNvSpPr txBox="1"/>
          <p:nvPr/>
        </p:nvSpPr>
        <p:spPr>
          <a:xfrm>
            <a:off x="509446" y="1738243"/>
            <a:ext cx="6688188" cy="4278094"/>
          </a:xfrm>
          <a:prstGeom prst="rect">
            <a:avLst/>
          </a:prstGeom>
          <a:noFill/>
        </p:spPr>
        <p:txBody>
          <a:bodyPr wrap="square" rtlCol="0">
            <a:spAutoFit/>
          </a:bodyPr>
          <a:lstStyle/>
          <a:p>
            <a:pPr algn="just"/>
            <a:r>
              <a:rPr lang="tr-TR" sz="1600" dirty="0" smtClean="0">
                <a:latin typeface="Arial Black" panose="020B0A04020102020204" pitchFamily="34" charset="0"/>
              </a:rPr>
              <a:t>Devletlerin yönetim durumunun 12 kriter üzerinden değerlendirildiği Başarısız Devletler Endeksindeki </a:t>
            </a:r>
            <a:r>
              <a:rPr lang="tr-TR" sz="1600" dirty="0" smtClean="0">
                <a:solidFill>
                  <a:srgbClr val="B00000"/>
                </a:solidFill>
                <a:latin typeface="Arial Black" panose="020B0A04020102020204" pitchFamily="34" charset="0"/>
              </a:rPr>
              <a:t>(</a:t>
            </a:r>
            <a:r>
              <a:rPr lang="tr-TR" sz="1600" dirty="0" err="1" smtClean="0">
                <a:solidFill>
                  <a:srgbClr val="B00000"/>
                </a:solidFill>
                <a:latin typeface="Arial Black" panose="020B0A04020102020204" pitchFamily="34" charset="0"/>
              </a:rPr>
              <a:t>Fragile</a:t>
            </a:r>
            <a:r>
              <a:rPr lang="tr-TR" sz="1600" dirty="0" smtClean="0">
                <a:solidFill>
                  <a:srgbClr val="B00000"/>
                </a:solidFill>
                <a:latin typeface="Arial Black" panose="020B0A04020102020204" pitchFamily="34" charset="0"/>
              </a:rPr>
              <a:t> </a:t>
            </a:r>
            <a:r>
              <a:rPr lang="tr-TR" sz="1600" dirty="0" err="1" smtClean="0">
                <a:solidFill>
                  <a:srgbClr val="B00000"/>
                </a:solidFill>
                <a:latin typeface="Arial Black" panose="020B0A04020102020204" pitchFamily="34" charset="0"/>
              </a:rPr>
              <a:t>States</a:t>
            </a:r>
            <a:r>
              <a:rPr lang="tr-TR" sz="1600" dirty="0" smtClean="0">
                <a:solidFill>
                  <a:srgbClr val="B00000"/>
                </a:solidFill>
                <a:latin typeface="Arial Black" panose="020B0A04020102020204" pitchFamily="34" charset="0"/>
              </a:rPr>
              <a:t> Index) </a:t>
            </a:r>
            <a:r>
              <a:rPr lang="tr-TR" sz="1600" dirty="0" smtClean="0">
                <a:latin typeface="Arial Black" panose="020B0A04020102020204" pitchFamily="34" charset="0"/>
              </a:rPr>
              <a:t>genel değerlendirmede</a:t>
            </a:r>
            <a:r>
              <a:rPr lang="tr-TR" sz="1600" dirty="0" smtClean="0">
                <a:solidFill>
                  <a:srgbClr val="0070C0"/>
                </a:solidFill>
                <a:latin typeface="Arial Black" panose="020B0A04020102020204" pitchFamily="34" charset="0"/>
              </a:rPr>
              <a:t> Türkiye 177 ülke arasında      64’üncü  sırada</a:t>
            </a:r>
            <a:r>
              <a:rPr lang="tr-TR" sz="1600" dirty="0" smtClean="0">
                <a:latin typeface="Arial Black" panose="020B0A04020102020204" pitchFamily="34" charset="0"/>
              </a:rPr>
              <a:t> yer almaktadır. </a:t>
            </a:r>
          </a:p>
          <a:p>
            <a:pPr algn="just"/>
            <a:endParaRPr lang="tr-TR" sz="1600" dirty="0" smtClean="0">
              <a:latin typeface="Arial Black" panose="020B0A04020102020204" pitchFamily="34" charset="0"/>
            </a:endParaRPr>
          </a:p>
          <a:p>
            <a:pPr algn="just"/>
            <a:r>
              <a:rPr lang="tr-TR" sz="1600" dirty="0" smtClean="0">
                <a:latin typeface="Arial Black" panose="020B0A04020102020204" pitchFamily="34" charset="0"/>
              </a:rPr>
              <a:t>Genel sıralamadaki bu derece ile Türkiye, </a:t>
            </a:r>
            <a:r>
              <a:rPr lang="tr-TR" sz="1600" dirty="0" smtClean="0">
                <a:solidFill>
                  <a:srgbClr val="B00000"/>
                </a:solidFill>
                <a:latin typeface="Arial Black" panose="020B0A04020102020204" pitchFamily="34" charset="0"/>
              </a:rPr>
              <a:t>"yükselen uyarı" </a:t>
            </a:r>
            <a:r>
              <a:rPr lang="tr-TR" sz="1600" dirty="0" smtClean="0">
                <a:latin typeface="Arial Black" panose="020B0A04020102020204" pitchFamily="34" charset="0"/>
              </a:rPr>
              <a:t>ile </a:t>
            </a:r>
            <a:r>
              <a:rPr lang="tr-TR" sz="1600" dirty="0" smtClean="0">
                <a:solidFill>
                  <a:srgbClr val="B00000"/>
                </a:solidFill>
                <a:latin typeface="Arial Black" panose="020B0A04020102020204" pitchFamily="34" charset="0"/>
              </a:rPr>
              <a:t>"uyarı" </a:t>
            </a:r>
            <a:r>
              <a:rPr lang="tr-TR" sz="1600" dirty="0" smtClean="0">
                <a:latin typeface="Arial Black" panose="020B0A04020102020204" pitchFamily="34" charset="0"/>
              </a:rPr>
              <a:t>grupları arasında yer alan </a:t>
            </a:r>
            <a:r>
              <a:rPr lang="tr-TR" sz="1600" dirty="0" smtClean="0">
                <a:solidFill>
                  <a:srgbClr val="B00000"/>
                </a:solidFill>
                <a:latin typeface="Arial Black" panose="020B0A04020102020204" pitchFamily="34" charset="0"/>
              </a:rPr>
              <a:t>"yüksek uyarı" </a:t>
            </a:r>
            <a:r>
              <a:rPr lang="tr-TR" sz="1600" dirty="0" smtClean="0">
                <a:latin typeface="Arial Black" panose="020B0A04020102020204" pitchFamily="34" charset="0"/>
              </a:rPr>
              <a:t>grubundaki ülkeler arasında yer almaktadır. </a:t>
            </a:r>
          </a:p>
          <a:p>
            <a:pPr algn="just"/>
            <a:endParaRPr lang="tr-TR" sz="1600" dirty="0" smtClean="0">
              <a:latin typeface="Arial Black" panose="020B0A04020102020204" pitchFamily="34" charset="0"/>
            </a:endParaRPr>
          </a:p>
          <a:p>
            <a:pPr algn="just"/>
            <a:r>
              <a:rPr lang="tr-TR" sz="1600" dirty="0" smtClean="0">
                <a:latin typeface="Arial Black" panose="020B0A04020102020204" pitchFamily="34" charset="0"/>
              </a:rPr>
              <a:t>Raporda; Suriye’de devam eden çatışmalar ve istikrarsızlığa coğrafi olarak en yakın ülke olması, </a:t>
            </a:r>
            <a:r>
              <a:rPr lang="tr-TR" sz="1600" b="1" dirty="0" smtClean="0">
                <a:latin typeface="Arial Black" panose="020B0A04020102020204" pitchFamily="34" charset="0"/>
              </a:rPr>
              <a:t>otoriterliğe ve istikrasızlığa doğru  kayması nedeniyle dikkatlerin Türkiye’ye yöneldiği belirtiliyor.</a:t>
            </a:r>
            <a:endParaRPr lang="tr-TR" sz="1600" dirty="0" smtClean="0">
              <a:latin typeface="Arial Black" panose="020B0A04020102020204" pitchFamily="34" charset="0"/>
            </a:endParaRPr>
          </a:p>
          <a:p>
            <a:endParaRPr lang="tr-TR" sz="1600" dirty="0"/>
          </a:p>
          <a:p>
            <a:pPr algn="just"/>
            <a:r>
              <a:rPr lang="tr-TR" sz="1600" dirty="0" smtClean="0">
                <a:latin typeface="Arial Black" panose="020B0A04020102020204" pitchFamily="34" charset="0"/>
              </a:rPr>
              <a:t>Türkiye; Etiyopya ve Meksika’nın ardından dünya genelinde </a:t>
            </a:r>
            <a:r>
              <a:rPr lang="tr-TR" sz="1600" dirty="0" smtClean="0">
                <a:solidFill>
                  <a:srgbClr val="4141F5"/>
                </a:solidFill>
                <a:latin typeface="Arial Black" panose="020B0A04020102020204" pitchFamily="34" charset="0"/>
              </a:rPr>
              <a:t>durumu en çok kötüleşen 3’üncü ülke </a:t>
            </a:r>
            <a:r>
              <a:rPr lang="tr-TR" sz="1600" dirty="0" smtClean="0">
                <a:latin typeface="Arial Black" panose="020B0A04020102020204" pitchFamily="34" charset="0"/>
              </a:rPr>
              <a:t>olarak gösterilmektedir.</a:t>
            </a:r>
            <a:endParaRPr lang="tr-TR" sz="1600" dirty="0">
              <a:latin typeface="Arial Black" panose="020B0A04020102020204" pitchFamily="34"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381" t="9651" r="30762" b="5863"/>
          <a:stretch/>
        </p:blipFill>
        <p:spPr bwMode="auto">
          <a:xfrm>
            <a:off x="7578634" y="1050420"/>
            <a:ext cx="4384766" cy="56537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2310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5</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810" t="9482" r="32381" b="5016"/>
          <a:stretch/>
        </p:blipFill>
        <p:spPr bwMode="auto">
          <a:xfrm>
            <a:off x="182426" y="1066800"/>
            <a:ext cx="4081246" cy="5593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7 Metin kutusu"/>
          <p:cNvSpPr txBox="1"/>
          <p:nvPr/>
        </p:nvSpPr>
        <p:spPr>
          <a:xfrm>
            <a:off x="4786171" y="1755130"/>
            <a:ext cx="6688188" cy="3785652"/>
          </a:xfrm>
          <a:prstGeom prst="rect">
            <a:avLst/>
          </a:prstGeom>
          <a:noFill/>
        </p:spPr>
        <p:txBody>
          <a:bodyPr wrap="square" rtlCol="0">
            <a:spAutoFit/>
          </a:bodyPr>
          <a:lstStyle>
            <a:defPPr>
              <a:defRPr lang="tr-TR"/>
            </a:defPPr>
            <a:lvl1pPr algn="just">
              <a:defRPr sz="1600">
                <a:latin typeface="Arial Black" panose="020B0A04020102020204" pitchFamily="34" charset="0"/>
              </a:defRPr>
            </a:lvl1pPr>
          </a:lstStyle>
          <a:p>
            <a:r>
              <a:rPr lang="tr-TR" dirty="0" smtClean="0">
                <a:solidFill>
                  <a:srgbClr val="4141F5"/>
                </a:solidFill>
              </a:rPr>
              <a:t>2017 </a:t>
            </a:r>
            <a:r>
              <a:rPr lang="tr-TR" dirty="0">
                <a:solidFill>
                  <a:srgbClr val="4141F5"/>
                </a:solidFill>
              </a:rPr>
              <a:t>Küresel Terörizm </a:t>
            </a:r>
            <a:r>
              <a:rPr lang="tr-TR" dirty="0" smtClean="0">
                <a:solidFill>
                  <a:srgbClr val="4141F5"/>
                </a:solidFill>
              </a:rPr>
              <a:t>Endeksinde </a:t>
            </a:r>
            <a:r>
              <a:rPr lang="tr-TR" dirty="0">
                <a:solidFill>
                  <a:srgbClr val="4141F5"/>
                </a:solidFill>
              </a:rPr>
              <a:t>(Global </a:t>
            </a:r>
            <a:r>
              <a:rPr lang="tr-TR" dirty="0" err="1">
                <a:solidFill>
                  <a:srgbClr val="4141F5"/>
                </a:solidFill>
              </a:rPr>
              <a:t>Terrorism</a:t>
            </a:r>
            <a:r>
              <a:rPr lang="tr-TR" dirty="0">
                <a:solidFill>
                  <a:srgbClr val="4141F5"/>
                </a:solidFill>
              </a:rPr>
              <a:t> </a:t>
            </a:r>
            <a:r>
              <a:rPr lang="tr-TR" dirty="0" smtClean="0">
                <a:solidFill>
                  <a:srgbClr val="4141F5"/>
                </a:solidFill>
              </a:rPr>
              <a:t>Index-2017); Türkiye </a:t>
            </a:r>
            <a:r>
              <a:rPr lang="tr-TR" b="1" dirty="0">
                <a:solidFill>
                  <a:srgbClr val="4141F5"/>
                </a:solidFill>
              </a:rPr>
              <a:t>ilk kez </a:t>
            </a:r>
            <a:r>
              <a:rPr lang="tr-TR" dirty="0">
                <a:solidFill>
                  <a:srgbClr val="4141F5"/>
                </a:solidFill>
              </a:rPr>
              <a:t>terörden en çok etkilenen ilk 10 ülke arasına </a:t>
            </a:r>
            <a:r>
              <a:rPr lang="tr-TR" dirty="0" smtClean="0">
                <a:solidFill>
                  <a:srgbClr val="4141F5"/>
                </a:solidFill>
              </a:rPr>
              <a:t>girmiş </a:t>
            </a:r>
            <a:r>
              <a:rPr lang="tr-TR" dirty="0">
                <a:solidFill>
                  <a:srgbClr val="4141F5"/>
                </a:solidFill>
              </a:rPr>
              <a:t>ve 9. sırada </a:t>
            </a:r>
            <a:r>
              <a:rPr lang="tr-TR" dirty="0" smtClean="0">
                <a:solidFill>
                  <a:srgbClr val="4141F5"/>
                </a:solidFill>
              </a:rPr>
              <a:t>yer almıştır.</a:t>
            </a:r>
          </a:p>
          <a:p>
            <a:endParaRPr lang="tr-TR" dirty="0"/>
          </a:p>
          <a:p>
            <a:r>
              <a:rPr lang="tr-TR" dirty="0"/>
              <a:t>Türkiye </a:t>
            </a:r>
            <a:r>
              <a:rPr lang="tr-TR" dirty="0" smtClean="0"/>
              <a:t>2016 yılında, aynı raporda 14</a:t>
            </a:r>
            <a:r>
              <a:rPr lang="tr-TR" dirty="0"/>
              <a:t>. sırada yer </a:t>
            </a:r>
            <a:r>
              <a:rPr lang="tr-TR" dirty="0" smtClean="0"/>
              <a:t>almıştır.</a:t>
            </a:r>
            <a:endParaRPr lang="tr-TR" dirty="0"/>
          </a:p>
          <a:p>
            <a:endParaRPr lang="tr-TR" dirty="0"/>
          </a:p>
          <a:p>
            <a:r>
              <a:rPr lang="tr-TR" dirty="0">
                <a:solidFill>
                  <a:srgbClr val="4141F5"/>
                </a:solidFill>
              </a:rPr>
              <a:t>Dünya genelinde terörden en çok etkilenen ilk 10 ülkenin sırasıyla; Irak, Afganistan, Nijerya, Suriye, Pakistan, Yemen, Somali, Hindistan, </a:t>
            </a:r>
            <a:r>
              <a:rPr lang="tr-TR" b="1" dirty="0">
                <a:solidFill>
                  <a:srgbClr val="4141F5"/>
                </a:solidFill>
              </a:rPr>
              <a:t>Türkiye </a:t>
            </a:r>
            <a:r>
              <a:rPr lang="tr-TR" dirty="0">
                <a:solidFill>
                  <a:srgbClr val="4141F5"/>
                </a:solidFill>
              </a:rPr>
              <a:t>ve Libya olduğu ifade edilmiştir. </a:t>
            </a:r>
          </a:p>
          <a:p>
            <a:endParaRPr lang="tr-TR" dirty="0"/>
          </a:p>
          <a:p>
            <a:r>
              <a:rPr lang="tr-TR" dirty="0" smtClean="0"/>
              <a:t>Raporda ayrıca, </a:t>
            </a:r>
            <a:r>
              <a:rPr lang="tr-TR" dirty="0"/>
              <a:t>2016 yılında terörden kaynaklı ölümlerin % </a:t>
            </a:r>
            <a:r>
              <a:rPr lang="tr-TR" dirty="0" smtClean="0"/>
              <a:t>2.6’sının </a:t>
            </a:r>
            <a:r>
              <a:rPr lang="tr-TR" dirty="0"/>
              <a:t>Türkiye'de gerçekleştiği, bu oranla Türkiye'nin 2016'da terörden en çok ölümün yaşandığı yedinci ülke olduğu belirtilmektedir. </a:t>
            </a:r>
            <a:r>
              <a:rPr lang="tr-TR" dirty="0" smtClean="0"/>
              <a:t>.</a:t>
            </a:r>
            <a:endParaRPr lang="tr-TR" dirty="0"/>
          </a:p>
        </p:txBody>
      </p:sp>
    </p:spTree>
    <p:extLst>
      <p:ext uri="{BB962C8B-B14F-4D97-AF65-F5344CB8AC3E}">
        <p14:creationId xmlns:p14="http://schemas.microsoft.com/office/powerpoint/2010/main" xmlns="" val="3651107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6</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3905" t="9142" r="32381" b="5524"/>
          <a:stretch/>
        </p:blipFill>
        <p:spPr bwMode="auto">
          <a:xfrm>
            <a:off x="8117116" y="1060949"/>
            <a:ext cx="3846284" cy="5644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7 Metin kutusu"/>
          <p:cNvSpPr txBox="1"/>
          <p:nvPr/>
        </p:nvSpPr>
        <p:spPr>
          <a:xfrm>
            <a:off x="425222" y="1647091"/>
            <a:ext cx="6688188" cy="4247317"/>
          </a:xfrm>
          <a:prstGeom prst="rect">
            <a:avLst/>
          </a:prstGeom>
          <a:noFill/>
        </p:spPr>
        <p:txBody>
          <a:bodyPr wrap="square" rtlCol="0">
            <a:spAutoFit/>
          </a:bodyPr>
          <a:lstStyle/>
          <a:p>
            <a:pPr algn="just"/>
            <a:r>
              <a:rPr lang="tr-TR" b="1" dirty="0" smtClean="0">
                <a:latin typeface="Arial Black" panose="020B0A04020102020204" pitchFamily="34" charset="0"/>
              </a:rPr>
              <a:t>Küresel Barış Endeksinde </a:t>
            </a:r>
            <a:r>
              <a:rPr lang="tr-TR" b="1" dirty="0" smtClean="0">
                <a:solidFill>
                  <a:srgbClr val="B00000"/>
                </a:solidFill>
                <a:latin typeface="Arial Black" panose="020B0A04020102020204" pitchFamily="34" charset="0"/>
              </a:rPr>
              <a:t>(Global </a:t>
            </a:r>
            <a:r>
              <a:rPr lang="tr-TR" b="1" dirty="0" err="1" smtClean="0">
                <a:solidFill>
                  <a:srgbClr val="B00000"/>
                </a:solidFill>
                <a:latin typeface="Arial Black" panose="020B0A04020102020204" pitchFamily="34" charset="0"/>
              </a:rPr>
              <a:t>Peace</a:t>
            </a:r>
            <a:r>
              <a:rPr lang="tr-TR" b="1" dirty="0" smtClean="0">
                <a:solidFill>
                  <a:srgbClr val="B00000"/>
                </a:solidFill>
                <a:latin typeface="Arial Black" panose="020B0A04020102020204" pitchFamily="34" charset="0"/>
              </a:rPr>
              <a:t> Index)</a:t>
            </a:r>
            <a:r>
              <a:rPr lang="tr-TR" b="1" dirty="0">
                <a:latin typeface="Arial Black" panose="020B0A04020102020204" pitchFamily="34" charset="0"/>
              </a:rPr>
              <a:t> </a:t>
            </a:r>
            <a:r>
              <a:rPr lang="tr-TR" b="1" dirty="0" smtClean="0">
                <a:latin typeface="Arial Black" panose="020B0A04020102020204" pitchFamily="34" charset="0"/>
              </a:rPr>
              <a:t>temel olarak ülkedeki toplumun emniyet ve güvenlik seviyesi, yaşadığı iç ve dış çatışma/kriz durumu, askerileşme seviyeleri  değerlendirilmektedir. </a:t>
            </a:r>
          </a:p>
          <a:p>
            <a:pPr algn="just"/>
            <a:endParaRPr lang="tr-TR" dirty="0" smtClean="0">
              <a:latin typeface="Arial Black" panose="020B0A04020102020204" pitchFamily="34" charset="0"/>
            </a:endParaRPr>
          </a:p>
          <a:p>
            <a:pPr algn="just"/>
            <a:r>
              <a:rPr lang="tr-TR" b="1" dirty="0" smtClean="0">
                <a:solidFill>
                  <a:srgbClr val="0070C0"/>
                </a:solidFill>
                <a:latin typeface="Arial Black" panose="020B0A04020102020204" pitchFamily="34" charset="0"/>
              </a:rPr>
              <a:t>Türkiye</a:t>
            </a:r>
            <a:r>
              <a:rPr lang="tr-TR" dirty="0" smtClean="0">
                <a:latin typeface="Arial Black" panose="020B0A04020102020204" pitchFamily="34" charset="0"/>
              </a:rPr>
              <a:t> </a:t>
            </a:r>
            <a:r>
              <a:rPr lang="tr-TR" b="1" dirty="0" smtClean="0">
                <a:latin typeface="Arial Black" panose="020B0A04020102020204" pitchFamily="34" charset="0"/>
              </a:rPr>
              <a:t>2017 Küresel Barış Endeksinde </a:t>
            </a:r>
            <a:r>
              <a:rPr lang="tr-TR" b="1" dirty="0" smtClean="0">
                <a:solidFill>
                  <a:srgbClr val="0070C0"/>
                </a:solidFill>
                <a:latin typeface="Arial Black" panose="020B0A04020102020204" pitchFamily="34" charset="0"/>
              </a:rPr>
              <a:t>163 ülke arasında 146. sırada </a:t>
            </a:r>
            <a:r>
              <a:rPr lang="tr-TR" b="1" dirty="0" smtClean="0">
                <a:latin typeface="Arial Black" panose="020B0A04020102020204" pitchFamily="34" charset="0"/>
              </a:rPr>
              <a:t>yer almaktadır. </a:t>
            </a:r>
            <a:r>
              <a:rPr lang="tr-TR" b="1" dirty="0" smtClean="0">
                <a:solidFill>
                  <a:srgbClr val="0070C0"/>
                </a:solidFill>
                <a:latin typeface="Arial Black" panose="020B0A04020102020204" pitchFamily="34" charset="0"/>
              </a:rPr>
              <a:t>Türkiye </a:t>
            </a:r>
            <a:r>
              <a:rPr lang="tr-TR" b="1" dirty="0" smtClean="0">
                <a:latin typeface="Arial Black" panose="020B0A04020102020204" pitchFamily="34" charset="0"/>
              </a:rPr>
              <a:t>bir önceki yıla ait endekste  ise </a:t>
            </a:r>
            <a:r>
              <a:rPr lang="tr-TR" b="1" dirty="0" smtClean="0">
                <a:solidFill>
                  <a:srgbClr val="0070C0"/>
                </a:solidFill>
                <a:latin typeface="Arial Black" panose="020B0A04020102020204" pitchFamily="34" charset="0"/>
              </a:rPr>
              <a:t>145. sırada </a:t>
            </a:r>
            <a:r>
              <a:rPr lang="tr-TR" b="1" dirty="0" smtClean="0">
                <a:latin typeface="Arial Black" panose="020B0A04020102020204" pitchFamily="34" charset="0"/>
              </a:rPr>
              <a:t>yer almıştır.   </a:t>
            </a:r>
          </a:p>
          <a:p>
            <a:pPr algn="just"/>
            <a:endParaRPr lang="tr-TR" b="1" dirty="0">
              <a:latin typeface="Arial Black" panose="020B0A04020102020204" pitchFamily="34" charset="0"/>
            </a:endParaRPr>
          </a:p>
          <a:p>
            <a:pPr algn="just"/>
            <a:r>
              <a:rPr lang="tr-TR" b="1" dirty="0" smtClean="0">
                <a:latin typeface="Arial Black" panose="020B0A04020102020204" pitchFamily="34" charset="0"/>
              </a:rPr>
              <a:t>2017  endeksine göre </a:t>
            </a:r>
            <a:r>
              <a:rPr lang="tr-TR" b="1" dirty="0" smtClean="0">
                <a:solidFill>
                  <a:srgbClr val="0070C0"/>
                </a:solidFill>
                <a:latin typeface="Arial Black" panose="020B0A04020102020204" pitchFamily="34" charset="0"/>
              </a:rPr>
              <a:t>Türkiye</a:t>
            </a:r>
            <a:r>
              <a:rPr lang="tr-TR" dirty="0" smtClean="0">
                <a:latin typeface="Arial Black" panose="020B0A04020102020204" pitchFamily="34" charset="0"/>
              </a:rPr>
              <a:t> </a:t>
            </a:r>
            <a:r>
              <a:rPr lang="tr-TR" b="1" dirty="0" smtClean="0">
                <a:latin typeface="Arial Black" panose="020B0A04020102020204" pitchFamily="34" charset="0"/>
              </a:rPr>
              <a:t>36 ülkenin yer aldığı Avrupa ülkeleri grubunda bir önceki yıl olduğu gibi yine</a:t>
            </a:r>
            <a:r>
              <a:rPr lang="tr-TR" dirty="0" smtClean="0">
                <a:latin typeface="Arial Black" panose="020B0A04020102020204" pitchFamily="34" charset="0"/>
              </a:rPr>
              <a:t> </a:t>
            </a:r>
            <a:r>
              <a:rPr lang="tr-TR" b="1" dirty="0" smtClean="0">
                <a:solidFill>
                  <a:srgbClr val="0070C0"/>
                </a:solidFill>
                <a:latin typeface="Arial Black" panose="020B0A04020102020204" pitchFamily="34" charset="0"/>
              </a:rPr>
              <a:t>son sırada </a:t>
            </a:r>
            <a:r>
              <a:rPr lang="tr-TR" b="1" dirty="0" smtClean="0">
                <a:latin typeface="Arial Black" panose="020B0A04020102020204" pitchFamily="34" charset="0"/>
              </a:rPr>
              <a:t>yer almıştır.</a:t>
            </a:r>
          </a:p>
          <a:p>
            <a:pPr algn="just"/>
            <a:endParaRPr lang="tr-TR" dirty="0" smtClean="0">
              <a:latin typeface="Arial Black" panose="020B0A04020102020204" pitchFamily="34" charset="0"/>
            </a:endParaRPr>
          </a:p>
        </p:txBody>
      </p:sp>
    </p:spTree>
    <p:extLst>
      <p:ext uri="{BB962C8B-B14F-4D97-AF65-F5344CB8AC3E}">
        <p14:creationId xmlns:p14="http://schemas.microsoft.com/office/powerpoint/2010/main" xmlns="" val="347042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7</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8" name="7 Metin kutusu"/>
          <p:cNvSpPr txBox="1"/>
          <p:nvPr/>
        </p:nvSpPr>
        <p:spPr>
          <a:xfrm>
            <a:off x="4883282" y="2030059"/>
            <a:ext cx="6688188" cy="3693319"/>
          </a:xfrm>
          <a:prstGeom prst="rect">
            <a:avLst/>
          </a:prstGeom>
          <a:noFill/>
        </p:spPr>
        <p:txBody>
          <a:bodyPr wrap="square" rtlCol="0">
            <a:spAutoFit/>
          </a:bodyPr>
          <a:lstStyle/>
          <a:p>
            <a:pPr algn="just"/>
            <a:r>
              <a:rPr lang="tr-TR" b="1" dirty="0">
                <a:latin typeface="Arial Black" panose="020B0A04020102020204" pitchFamily="34" charset="0"/>
              </a:rPr>
              <a:t>ABD Senatosuna her yıl sunulan Küresel Tehdit Değerlendirmesinin </a:t>
            </a:r>
            <a:r>
              <a:rPr lang="tr-TR" b="1" dirty="0" smtClean="0">
                <a:latin typeface="Arial Black" panose="020B0A04020102020204" pitchFamily="34" charset="0"/>
              </a:rPr>
              <a:t>2017 </a:t>
            </a:r>
            <a:r>
              <a:rPr lang="tr-TR" b="1" dirty="0">
                <a:latin typeface="Arial Black" panose="020B0A04020102020204" pitchFamily="34" charset="0"/>
              </a:rPr>
              <a:t>versiyonunda küresel tehditlerin önceliklerine bakıldığında terörizm </a:t>
            </a:r>
            <a:r>
              <a:rPr lang="tr-TR" b="1" dirty="0">
                <a:solidFill>
                  <a:srgbClr val="B00000"/>
                </a:solidFill>
                <a:latin typeface="Arial Black" panose="020B0A04020102020204" pitchFamily="34" charset="0"/>
              </a:rPr>
              <a:t>ilk sırada </a:t>
            </a:r>
            <a:r>
              <a:rPr lang="tr-TR" b="1" dirty="0" smtClean="0">
                <a:latin typeface="Arial Black" panose="020B0A04020102020204" pitchFamily="34" charset="0"/>
              </a:rPr>
              <a:t>yer almaktadır.</a:t>
            </a:r>
          </a:p>
          <a:p>
            <a:pPr algn="just"/>
            <a:endParaRPr lang="tr-TR" b="1" dirty="0">
              <a:latin typeface="Arial Black" panose="020B0A04020102020204" pitchFamily="34" charset="0"/>
            </a:endParaRPr>
          </a:p>
          <a:p>
            <a:pPr algn="just"/>
            <a:r>
              <a:rPr lang="tr-TR" b="1" dirty="0" smtClean="0">
                <a:latin typeface="Arial Black" panose="020B0A04020102020204" pitchFamily="34" charset="0"/>
              </a:rPr>
              <a:t>Raporda Türkiye’nin terör örgütü olarak kabul ettiği PYD ile ABD’nin iş birliği ve FETÖ terör örgütü elebaşı </a:t>
            </a:r>
            <a:r>
              <a:rPr lang="tr-TR" b="1" dirty="0" err="1" smtClean="0">
                <a:latin typeface="Arial Black" panose="020B0A04020102020204" pitchFamily="34" charset="0"/>
              </a:rPr>
              <a:t>Fetullah</a:t>
            </a:r>
            <a:r>
              <a:rPr lang="tr-TR" b="1" dirty="0" smtClean="0">
                <a:latin typeface="Arial Black" panose="020B0A04020102020204" pitchFamily="34" charset="0"/>
              </a:rPr>
              <a:t> Gülen’in iadesi konularında Türk-Amerikan ilişkilerinin gergin olduğu belirtilmektedir.</a:t>
            </a:r>
            <a:endParaRPr lang="tr-TR" b="1" dirty="0">
              <a:latin typeface="Arial Black" panose="020B0A04020102020204" pitchFamily="34" charset="0"/>
            </a:endParaRPr>
          </a:p>
          <a:p>
            <a:pPr algn="just"/>
            <a:endParaRPr lang="tr-TR" dirty="0">
              <a:latin typeface="Arial Black" panose="020B0A04020102020204" pitchFamily="34" charset="0"/>
            </a:endParaRPr>
          </a:p>
          <a:p>
            <a:pPr algn="just"/>
            <a:endParaRPr lang="tr-TR" dirty="0">
              <a:latin typeface="Arial Black" panose="020B0A04020102020204" pitchFamily="34" charset="0"/>
            </a:endParaRPr>
          </a:p>
          <a:p>
            <a:pPr algn="just"/>
            <a:endParaRPr lang="tr-TR" dirty="0" smtClean="0">
              <a:latin typeface="Arial Black" panose="020B0A04020102020204"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666" t="9820" r="30857" b="6032"/>
          <a:stretch/>
        </p:blipFill>
        <p:spPr bwMode="auto">
          <a:xfrm>
            <a:off x="275772" y="1133520"/>
            <a:ext cx="4227947" cy="5486398"/>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0955828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8</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8" name="7 Metin kutusu"/>
          <p:cNvSpPr txBox="1"/>
          <p:nvPr/>
        </p:nvSpPr>
        <p:spPr>
          <a:xfrm>
            <a:off x="755782" y="1884118"/>
            <a:ext cx="6688188" cy="3788729"/>
          </a:xfrm>
          <a:prstGeom prst="rect">
            <a:avLst/>
          </a:prstGeom>
          <a:noFill/>
        </p:spPr>
        <p:txBody>
          <a:bodyPr wrap="square" rtlCol="0">
            <a:spAutoFit/>
          </a:bodyPr>
          <a:lstStyle/>
          <a:p>
            <a:pPr algn="just">
              <a:lnSpc>
                <a:spcPct val="150000"/>
              </a:lnSpc>
            </a:pPr>
            <a:r>
              <a:rPr lang="tr-TR" b="1" dirty="0">
                <a:solidFill>
                  <a:srgbClr val="4141F5"/>
                </a:solidFill>
                <a:latin typeface="Arial Black" panose="020B0A04020102020204" pitchFamily="34" charset="0"/>
              </a:rPr>
              <a:t>Dünya Ekonomik </a:t>
            </a:r>
            <a:r>
              <a:rPr lang="tr-TR" b="1" dirty="0" smtClean="0">
                <a:solidFill>
                  <a:srgbClr val="4141F5"/>
                </a:solidFill>
                <a:latin typeface="Arial Black" panose="020B0A04020102020204" pitchFamily="34" charset="0"/>
              </a:rPr>
              <a:t>Forumunun </a:t>
            </a:r>
            <a:r>
              <a:rPr lang="tr-TR" b="1" dirty="0">
                <a:latin typeface="Arial Black" panose="020B0A04020102020204" pitchFamily="34" charset="0"/>
              </a:rPr>
              <a:t>(World </a:t>
            </a:r>
            <a:r>
              <a:rPr lang="tr-TR" b="1" dirty="0" err="1">
                <a:latin typeface="Arial Black" panose="020B0A04020102020204" pitchFamily="34" charset="0"/>
              </a:rPr>
              <a:t>Economic</a:t>
            </a:r>
            <a:r>
              <a:rPr lang="tr-TR" b="1" dirty="0">
                <a:latin typeface="Arial Black" panose="020B0A04020102020204" pitchFamily="34" charset="0"/>
              </a:rPr>
              <a:t> </a:t>
            </a:r>
            <a:r>
              <a:rPr lang="tr-TR" b="1" dirty="0" smtClean="0">
                <a:latin typeface="Arial Black" panose="020B0A04020102020204" pitchFamily="34" charset="0"/>
              </a:rPr>
              <a:t>Forum)</a:t>
            </a:r>
            <a:r>
              <a:rPr lang="tr-TR" b="1" dirty="0">
                <a:latin typeface="Arial Black" panose="020B0A04020102020204" pitchFamily="34" charset="0"/>
              </a:rPr>
              <a:t> </a:t>
            </a:r>
            <a:r>
              <a:rPr lang="tr-TR" b="1" dirty="0" smtClean="0">
                <a:latin typeface="Arial Black" panose="020B0A04020102020204" pitchFamily="34" charset="0"/>
              </a:rPr>
              <a:t>yıllık </a:t>
            </a:r>
            <a:r>
              <a:rPr lang="tr-TR" b="1" dirty="0">
                <a:latin typeface="Arial Black" panose="020B0A04020102020204" pitchFamily="34" charset="0"/>
              </a:rPr>
              <a:t>küresel risk </a:t>
            </a:r>
            <a:r>
              <a:rPr lang="tr-TR" b="1" dirty="0" smtClean="0">
                <a:latin typeface="Arial Black" panose="020B0A04020102020204" pitchFamily="34" charset="0"/>
              </a:rPr>
              <a:t>raporunda;</a:t>
            </a:r>
          </a:p>
          <a:p>
            <a:pPr algn="just">
              <a:lnSpc>
                <a:spcPct val="150000"/>
              </a:lnSpc>
            </a:pPr>
            <a:endParaRPr lang="tr-TR" dirty="0" smtClean="0">
              <a:latin typeface="Arial Black" panose="020B0A04020102020204" pitchFamily="34" charset="0"/>
            </a:endParaRPr>
          </a:p>
          <a:p>
            <a:pPr marL="285750" indent="-285750" algn="just">
              <a:lnSpc>
                <a:spcPct val="150000"/>
              </a:lnSpc>
              <a:buFontTx/>
              <a:buChar char="-"/>
            </a:pPr>
            <a:r>
              <a:rPr lang="tr-TR" dirty="0" smtClean="0">
                <a:latin typeface="Arial Black" panose="020B0A04020102020204" pitchFamily="34" charset="0"/>
              </a:rPr>
              <a:t>Brezilya ve Filipinler ile birlikte Türkiye’de de belirsizlik ve istikrarsızlığın artış gösterdiği, </a:t>
            </a:r>
          </a:p>
          <a:p>
            <a:pPr marL="285750" indent="-285750" algn="just">
              <a:lnSpc>
                <a:spcPct val="150000"/>
              </a:lnSpc>
              <a:buFontTx/>
              <a:buChar char="-"/>
            </a:pPr>
            <a:r>
              <a:rPr lang="tr-TR" dirty="0" smtClean="0">
                <a:latin typeface="Arial Black" panose="020B0A04020102020204" pitchFamily="34" charset="0"/>
              </a:rPr>
              <a:t>2010 yılından itibaren Türkiye’de kutuplaşmanın derinleştiği belirtilmektedir.</a:t>
            </a:r>
            <a:endParaRPr lang="tr-TR" dirty="0">
              <a:latin typeface="Arial Black" panose="020B0A04020102020204" pitchFamily="34" charset="0"/>
            </a:endParaRPr>
          </a:p>
          <a:p>
            <a:pPr algn="just">
              <a:lnSpc>
                <a:spcPct val="150000"/>
              </a:lnSpc>
            </a:pPr>
            <a:endParaRPr lang="tr-TR" dirty="0">
              <a:latin typeface="Arial Black" panose="020B0A04020102020204" pitchFamily="34" charset="0"/>
            </a:endParaRPr>
          </a:p>
          <a:p>
            <a:pPr algn="just">
              <a:lnSpc>
                <a:spcPct val="150000"/>
              </a:lnSpc>
            </a:pPr>
            <a:endParaRPr lang="tr-TR" dirty="0" smtClean="0">
              <a:latin typeface="Arial Black" panose="020B0A04020102020204" pitchFamily="34" charset="0"/>
            </a:endParaRP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4228" t="9482" r="32285" b="5334"/>
          <a:stretch/>
        </p:blipFill>
        <p:spPr bwMode="auto">
          <a:xfrm>
            <a:off x="8105775" y="1227861"/>
            <a:ext cx="3702182" cy="5297714"/>
          </a:xfrm>
          <a:prstGeom prst="rect">
            <a:avLst/>
          </a:prstGeom>
          <a:noFill/>
          <a:ln w="190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8895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A16349-F6DA-4BEA-9A08-D03C97B1F4B3}" type="slidenum">
              <a:rPr lang="tr-TR" smtClean="0">
                <a:solidFill>
                  <a:srgbClr val="1D3641"/>
                </a:solidFill>
              </a:rPr>
              <a:pPr/>
              <a:t>9</a:t>
            </a:fld>
            <a:endParaRPr lang="tr-TR">
              <a:solidFill>
                <a:srgbClr val="1D3641"/>
              </a:solidFill>
            </a:endParaRPr>
          </a:p>
        </p:txBody>
      </p:sp>
      <p:pic>
        <p:nvPicPr>
          <p:cNvPr id="5" name="Picture 2"/>
          <p:cNvPicPr/>
          <p:nvPr/>
        </p:nvPicPr>
        <p:blipFill rotWithShape="1">
          <a:blip r:embed="rId2" cstate="print">
            <a:extLst>
              <a:ext uri="{28A0092B-C50C-407E-A947-70E740481C1C}">
                <a14:useLocalDpi xmlns:a14="http://schemas.microsoft.com/office/drawing/2010/main" xmlns="" val="0"/>
              </a:ext>
            </a:extLst>
          </a:blip>
          <a:srcRect l="17662" t="13017" r="34412" b="75980"/>
          <a:stretch/>
        </p:blipFill>
        <p:spPr bwMode="auto">
          <a:xfrm>
            <a:off x="143600" y="121965"/>
            <a:ext cx="11834314" cy="909955"/>
          </a:xfrm>
          <a:prstGeom prst="rect">
            <a:avLst/>
          </a:prstGeom>
          <a:noFill/>
          <a:ln>
            <a:noFill/>
          </a:ln>
          <a:extLst/>
        </p:spPr>
      </p:pic>
      <p:sp>
        <p:nvSpPr>
          <p:cNvPr id="8" name="7 Metin kutusu"/>
          <p:cNvSpPr txBox="1"/>
          <p:nvPr/>
        </p:nvSpPr>
        <p:spPr>
          <a:xfrm>
            <a:off x="5042032" y="1271578"/>
            <a:ext cx="6688188" cy="5262979"/>
          </a:xfrm>
          <a:prstGeom prst="rect">
            <a:avLst/>
          </a:prstGeom>
          <a:noFill/>
        </p:spPr>
        <p:txBody>
          <a:bodyPr wrap="square" rtlCol="0">
            <a:spAutoFit/>
          </a:bodyPr>
          <a:lstStyle/>
          <a:p>
            <a:pPr algn="just"/>
            <a:r>
              <a:rPr lang="tr-TR" sz="1600" b="1" dirty="0">
                <a:latin typeface="Arial Black" panose="020B0A04020102020204" pitchFamily="34" charset="0"/>
              </a:rPr>
              <a:t>ABD Ulusal İstihbarat Direktörlüğünce her dört yılda bir yıl yayınlanan Küresel Trendler; Gelişmenin Çelişkileri (Global </a:t>
            </a:r>
            <a:r>
              <a:rPr lang="tr-TR" sz="1600" b="1" dirty="0" err="1">
                <a:latin typeface="Arial Black" panose="020B0A04020102020204" pitchFamily="34" charset="0"/>
              </a:rPr>
              <a:t>Trends</a:t>
            </a:r>
            <a:r>
              <a:rPr lang="tr-TR" sz="1600" b="1" dirty="0">
                <a:latin typeface="Arial Black" panose="020B0A04020102020204" pitchFamily="34" charset="0"/>
              </a:rPr>
              <a:t>; </a:t>
            </a:r>
            <a:r>
              <a:rPr lang="tr-TR" sz="1600" b="1" dirty="0" err="1">
                <a:latin typeface="Arial Black" panose="020B0A04020102020204" pitchFamily="34" charset="0"/>
              </a:rPr>
              <a:t>Paradox</a:t>
            </a:r>
            <a:r>
              <a:rPr lang="tr-TR" sz="1600" b="1" dirty="0">
                <a:latin typeface="Arial Black" panose="020B0A04020102020204" pitchFamily="34" charset="0"/>
              </a:rPr>
              <a:t> of </a:t>
            </a:r>
            <a:r>
              <a:rPr lang="tr-TR" sz="1600" b="1" dirty="0" err="1">
                <a:latin typeface="Arial Black" panose="020B0A04020102020204" pitchFamily="34" charset="0"/>
              </a:rPr>
              <a:t>Progress</a:t>
            </a:r>
            <a:r>
              <a:rPr lang="tr-TR" sz="1600" b="1" dirty="0">
                <a:latin typeface="Arial Black" panose="020B0A04020102020204" pitchFamily="34" charset="0"/>
              </a:rPr>
              <a:t>)  raporunun son versiyonu 2017 yılının hemen başında yayımlanmıştır.</a:t>
            </a:r>
          </a:p>
          <a:p>
            <a:pPr algn="just"/>
            <a:endParaRPr lang="tr-TR" sz="1600" b="1" dirty="0">
              <a:latin typeface="Arial Black" panose="020B0A04020102020204" pitchFamily="34" charset="0"/>
            </a:endParaRPr>
          </a:p>
          <a:p>
            <a:pPr algn="just"/>
            <a:r>
              <a:rPr lang="tr-TR" sz="1600" b="1" dirty="0">
                <a:latin typeface="Arial Black" panose="020B0A04020102020204" pitchFamily="34" charset="0"/>
              </a:rPr>
              <a:t>2035 yılına doğru dünyanın nereye gideceğinin nasıl bir tehdit ortamıyla karşılaşılacağının incelendiği raporda önümüzdeki beş yılda kriz ve çatışmaların devam edeceği öngörülmektedir. Bu kapsamda hem ülkelerin kendi içinde hem de devletler arası çatışmaların yaşanacağını, terör tehdidinin giderek yayılacağı öngörüsünde bulunulmaktadır.</a:t>
            </a:r>
          </a:p>
          <a:p>
            <a:pPr algn="just"/>
            <a:endParaRPr lang="tr-TR" sz="1600" b="1" dirty="0">
              <a:latin typeface="Arial Black" panose="020B0A04020102020204" pitchFamily="34" charset="0"/>
            </a:endParaRPr>
          </a:p>
          <a:p>
            <a:pPr algn="just"/>
            <a:r>
              <a:rPr lang="tr-TR" sz="1600" b="1" dirty="0">
                <a:latin typeface="Arial Black" panose="020B0A04020102020204" pitchFamily="34" charset="0"/>
              </a:rPr>
              <a:t>Çelişkilerle dolu bu ortamda devletlerin yönetişim sorunu yaşayacağı ve çözüm bulmakta zorlanacakları ifade edilmektedir.</a:t>
            </a:r>
          </a:p>
          <a:p>
            <a:pPr algn="just"/>
            <a:endParaRPr lang="tr-TR" sz="1600" b="1" dirty="0">
              <a:latin typeface="Arial Black" panose="020B0A04020102020204" pitchFamily="34" charset="0"/>
            </a:endParaRPr>
          </a:p>
          <a:p>
            <a:pPr algn="just"/>
            <a:r>
              <a:rPr lang="tr-TR" sz="1600" b="1" dirty="0">
                <a:latin typeface="Arial Black" panose="020B0A04020102020204" pitchFamily="34" charset="0"/>
              </a:rPr>
              <a:t>Bütün bunlar 2017 yılında daha ağır olmak üzere terör ve güvenlik sorunlarının, bundan kaynaklanan çatışmaların artacağını işaret etmektedir</a:t>
            </a:r>
            <a:r>
              <a:rPr lang="tr-TR" sz="1600" b="1" dirty="0" smtClean="0">
                <a:latin typeface="Arial Black" panose="020B0A04020102020204" pitchFamily="34" charset="0"/>
              </a:rPr>
              <a:t>.</a:t>
            </a:r>
            <a:endParaRPr lang="tr-TR" sz="1600" dirty="0">
              <a:latin typeface="Arial Black" panose="020B0A04020102020204" pitchFamily="34" charset="0"/>
            </a:endParaRPr>
          </a:p>
          <a:p>
            <a:pPr algn="just"/>
            <a:endParaRPr lang="tr-TR" sz="1600" dirty="0" smtClean="0">
              <a:latin typeface="Arial Black" panose="020B0A04020102020204" pitchFamily="34" charset="0"/>
            </a:endParaRP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500" t="10445" r="31250" b="6000"/>
          <a:stretch/>
        </p:blipFill>
        <p:spPr bwMode="auto">
          <a:xfrm>
            <a:off x="323850" y="1174806"/>
            <a:ext cx="4133850" cy="5359751"/>
          </a:xfrm>
          <a:prstGeom prst="rect">
            <a:avLst/>
          </a:prstGeom>
          <a:noFill/>
          <a:ln w="222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69866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2696</TotalTime>
  <Words>712</Words>
  <Application>Microsoft Office PowerPoint</Application>
  <PresentationFormat>Özel</PresentationFormat>
  <Paragraphs>95</Paragraphs>
  <Slides>22</Slides>
  <Notes>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Hasır</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rafet aslantaş</dc:creator>
  <cp:lastModifiedBy>casperr</cp:lastModifiedBy>
  <cp:revision>254</cp:revision>
  <dcterms:created xsi:type="dcterms:W3CDTF">2016-02-17T10:08:01Z</dcterms:created>
  <dcterms:modified xsi:type="dcterms:W3CDTF">2018-09-26T21:04:51Z</dcterms:modified>
</cp:coreProperties>
</file>